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05" r:id="rId5"/>
    <p:sldMasterId id="2147493517" r:id="rId6"/>
    <p:sldMasterId id="2147493481" r:id="rId7"/>
    <p:sldMasterId id="2147493493" r:id="rId8"/>
    <p:sldMasterId id="2147493467" r:id="rId9"/>
  </p:sldMasterIdLst>
  <p:handoutMasterIdLst>
    <p:handoutMasterId r:id="rId32"/>
  </p:handoutMasterIdLst>
  <p:sldIdLst>
    <p:sldId id="256" r:id="rId10"/>
    <p:sldId id="25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2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6277" autoAdjust="0"/>
  </p:normalViewPr>
  <p:slideViewPr>
    <p:cSldViewPr snapToGrid="0" snapToObjects="1">
      <p:cViewPr varScale="1">
        <p:scale>
          <a:sx n="105" d="100"/>
          <a:sy n="105" d="100"/>
        </p:scale>
        <p:origin x="859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2EC4-6704-4944-A092-A7F0C699081B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FE5F-56F9-2F43-8F8E-C69CEBB138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24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73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51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95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277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05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817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07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3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77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58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617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698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36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35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615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218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23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5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85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129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673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21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947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724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88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749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39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68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271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886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91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196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87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125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933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596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305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818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3443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072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3724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164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421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3383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331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8114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704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7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92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966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587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759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682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585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861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741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85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47FA7-B2E9-F84A-A963-2EBC3AB0A9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E3B6-3C7A-6F4D-A5F3-ECB8603E7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7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  <p:sldLayoutId id="2147493513" r:id="rId8"/>
    <p:sldLayoutId id="2147493514" r:id="rId9"/>
    <p:sldLayoutId id="2147493515" r:id="rId10"/>
    <p:sldLayoutId id="21474935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CF4A-C5AA-CB44-804D-776D59FEAD76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995C-546B-3B43-B2BE-290C2428D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8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8" r:id="rId1"/>
    <p:sldLayoutId id="2147493519" r:id="rId2"/>
    <p:sldLayoutId id="2147493520" r:id="rId3"/>
    <p:sldLayoutId id="2147493521" r:id="rId4"/>
    <p:sldLayoutId id="2147493522" r:id="rId5"/>
    <p:sldLayoutId id="2147493523" r:id="rId6"/>
    <p:sldLayoutId id="2147493524" r:id="rId7"/>
    <p:sldLayoutId id="2147493525" r:id="rId8"/>
    <p:sldLayoutId id="2147493526" r:id="rId9"/>
    <p:sldLayoutId id="2147493527" r:id="rId10"/>
    <p:sldLayoutId id="21474935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8626-3E90-8B4E-AE78-4B25C52E259E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63E5-24EC-044C-9BBE-7B2C39DE8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03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  <p:sldLayoutId id="21474934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C218-F591-974E-9573-B45C3BC4E335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5B73-4C91-1144-AA21-A80E9A43C8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1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  <p:sldLayoutId id="2147493497" r:id="rId4"/>
    <p:sldLayoutId id="2147493498" r:id="rId5"/>
    <p:sldLayoutId id="2147493499" r:id="rId6"/>
    <p:sldLayoutId id="2147493500" r:id="rId7"/>
    <p:sldLayoutId id="2147493501" r:id="rId8"/>
    <p:sldLayoutId id="2147493502" r:id="rId9"/>
    <p:sldLayoutId id="2147493503" r:id="rId10"/>
    <p:sldLayoutId id="21474935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CE75-C145-7E48-80C4-E1967FCD7647}" type="datetimeFigureOut">
              <a:rPr lang="en-US" smtClean="0"/>
              <a:t>9/4/2017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0BE8-42E1-BB41-95C8-F0613ED124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9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62178" y="2285506"/>
            <a:ext cx="7042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EL VALOR ECONOMICO DE ESPECTRO PARA USO NO LICENCIADO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67703" y="3416673"/>
            <a:ext cx="5106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Ra</a:t>
            </a:r>
            <a:r>
              <a:rPr lang="es-CO" sz="2400" dirty="0">
                <a:ea typeface="Lucida Grande"/>
                <a:cs typeface="Lucida Grande"/>
              </a:rPr>
              <a:t>ú</a:t>
            </a:r>
            <a:r>
              <a:rPr lang="es-ES" sz="2400" dirty="0"/>
              <a:t>l </a:t>
            </a:r>
            <a:r>
              <a:rPr lang="es-ES" sz="2400" dirty="0" err="1"/>
              <a:t>Katz</a:t>
            </a:r>
            <a:r>
              <a:rPr lang="es-ES" sz="2400" dirty="0"/>
              <a:t> </a:t>
            </a:r>
          </a:p>
          <a:p>
            <a:pPr algn="ctr"/>
            <a:r>
              <a:rPr lang="es-ES" sz="2400" dirty="0"/>
              <a:t>Columbia </a:t>
            </a:r>
            <a:r>
              <a:rPr lang="es-ES" sz="2400" dirty="0" err="1"/>
              <a:t>Institute</a:t>
            </a:r>
            <a:r>
              <a:rPr lang="es-ES" sz="2400" dirty="0"/>
              <a:t> for Tele-Information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48" y="585161"/>
            <a:ext cx="3078849" cy="15688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32" y="585161"/>
            <a:ext cx="982048" cy="13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Espectro no licenciado: un recurso que estimula la innovación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70" y="1142955"/>
            <a:ext cx="6787573" cy="38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económico de espectro no licenciado en EE.UU.: excedente de $ 222 B y $ 6.7 B en PIB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71" y="1281583"/>
            <a:ext cx="6549860" cy="37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Estos valores tienden a crecer debido a dos efectos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Crecimiento del trafico m</a:t>
            </a:r>
            <a:r>
              <a:rPr lang="es-CO" sz="2400" dirty="0">
                <a:ea typeface="Lucida Grande"/>
                <a:cs typeface="Lucida Grande"/>
              </a:rPr>
              <a:t>ó</a:t>
            </a:r>
            <a:r>
              <a:rPr lang="es-CO" sz="2400" dirty="0"/>
              <a:t>vil resultado de la adopci</a:t>
            </a:r>
            <a:r>
              <a:rPr lang="es-CO" sz="2400" dirty="0">
                <a:ea typeface="Lucida Grande"/>
                <a:cs typeface="Lucida Grande"/>
              </a:rPr>
              <a:t>ó</a:t>
            </a:r>
            <a:r>
              <a:rPr lang="es-CO" sz="2400" dirty="0"/>
              <a:t>n de terminales y aumento en utilizaci</a:t>
            </a:r>
            <a:r>
              <a:rPr lang="es-CO" sz="2400" dirty="0">
                <a:ea typeface="Lucida Grande"/>
                <a:cs typeface="Lucida Grande"/>
              </a:rPr>
              <a:t>ó</a:t>
            </a:r>
            <a:r>
              <a:rPr lang="es-CO" sz="2400" dirty="0"/>
              <a:t>n</a:t>
            </a:r>
          </a:p>
          <a:p>
            <a:r>
              <a:rPr lang="es-CO" sz="2400" dirty="0"/>
              <a:t>Nuevas aplicaciones (Internet de las cosas, ciudades inteligentes, agricultura de precisi</a:t>
            </a:r>
            <a:r>
              <a:rPr lang="es-CO" sz="2400" dirty="0">
                <a:ea typeface="Lucida Grande"/>
                <a:cs typeface="Lucida Grande"/>
              </a:rPr>
              <a:t>ó</a:t>
            </a:r>
            <a:r>
              <a:rPr lang="es-CO" sz="2400" dirty="0"/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4157348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el valor económico de Wi-Fi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15" y="1225363"/>
            <a:ext cx="5923975" cy="3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económico de nuevas aplicaciones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65" y="1233728"/>
            <a:ext cx="6691745" cy="38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creacion de valor económico del espectro no licenciado se acrecienta con el tiempo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55" y="1228390"/>
            <a:ext cx="6250709" cy="36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5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998" y="3010674"/>
            <a:ext cx="7891116" cy="603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extBox 1"/>
          <p:cNvSpPr txBox="1"/>
          <p:nvPr/>
        </p:nvSpPr>
        <p:spPr>
          <a:xfrm>
            <a:off x="844896" y="1362361"/>
            <a:ext cx="8336962" cy="218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es el espectro no licenciado?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su valor económico?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su importancia para países en desarrollo?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9083" y="809610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5093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desafío de la última milla rural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banda ancha es la plataforma que permite entregar servicios que ayudan a inclusión social, particularmente para la población residente en zonas aisladas y rurales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embargo, la brecha de cobertura en última milla de banda ancha, tanto fija como rural se sigue manteniendo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construcción de redes dorsales no resuelve esta brecha, requiriendose todavía el despliegue de banda ancha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Resolver esta barrera requiere una inversión acumulada para América Latina de aproximadamente US$ 8 mil millones</a:t>
            </a:r>
          </a:p>
        </p:txBody>
      </p:sp>
    </p:spTree>
    <p:extLst>
      <p:ext uri="{BB962C8B-B14F-4D97-AF65-F5344CB8AC3E}">
        <p14:creationId xmlns:p14="http://schemas.microsoft.com/office/powerpoint/2010/main" val="299235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espectro no licenciado puede ayudar a resolver este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Proposición: reservar bandas para permitir el acceso libre para que pequeños operadores rurales pueden desplegar “mini-telcos” sin afrontar los costos de espectro, ayudados tambien por backhaul subsidiado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Experiencias internacionales relevantes: Wireless ISPs en EE.UU., Spectrum Parks en Nueva Zelanda, Mini-telcos en Canada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América Latina, la experiencia de Wi-Fi libre está a medio camino</a:t>
            </a:r>
          </a:p>
        </p:txBody>
      </p:sp>
    </p:spTree>
    <p:extLst>
      <p:ext uri="{BB962C8B-B14F-4D97-AF65-F5344CB8AC3E}">
        <p14:creationId xmlns:p14="http://schemas.microsoft.com/office/powerpoint/2010/main" val="157858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económico comparado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Contexto: despliegue de banda ancha móvil en zonas rurales de Paraguay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Escenario 1: operador privado adquiere licencia para usar espectro en la banda de 900 MHz para cubrir las zonas rurales a un costo de US$ 40 millones y pagos anuales de US$ 700,000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Escenario 2: cobertura rural es garantizada mediante redes locales de sitios de Wi-Fi “carrier grade”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Escenario 3: servicio rural es provisto por operadores dependiendo en bandas de espectro compartido, a un costo anual por localidad de US$ 220</a:t>
            </a:r>
          </a:p>
        </p:txBody>
      </p:sp>
    </p:spTree>
    <p:extLst>
      <p:ext uri="{BB962C8B-B14F-4D97-AF65-F5344CB8AC3E}">
        <p14:creationId xmlns:p14="http://schemas.microsoft.com/office/powerpoint/2010/main" val="8724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944833" y="1663616"/>
            <a:ext cx="5463223" cy="603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1"/>
          <p:cNvSpPr txBox="1"/>
          <p:nvPr/>
        </p:nvSpPr>
        <p:spPr>
          <a:xfrm>
            <a:off x="647381" y="1458759"/>
            <a:ext cx="8336962" cy="218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es el espectro no licenciado?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su valor económico?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su importancia para países en desarrollo?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879083" y="809610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96036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93958"/>
              </p:ext>
            </p:extLst>
          </p:nvPr>
        </p:nvGraphicFramePr>
        <p:xfrm>
          <a:off x="533400" y="1508800"/>
          <a:ext cx="81533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Escenario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Escenario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Escenario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1130" marR="0" indent="-15113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CAPEX (over 10 years)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$139,701,354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$65,802,894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$101,087,354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1130" marR="0" indent="-15113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VAN (sin valor terminal)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$7,789,112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$76,856,431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$43,166,591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1130" marR="0" indent="-15113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VAN (con valor terminal)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$181,902,692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$274,993,427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$216,415,866 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1130" marR="0" indent="-15113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TIR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11.67 %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33.48 %</a:t>
                      </a: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21.56 %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63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valor económico del espectro no licenciado es significativo: excedente de productores para operadores de telecomunicaciones, excedente del consumidor, impacto en el PIB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efectos se deben a reducción de CAPEX, aumento de la calidad de redes públicas, efecto de innovación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países en desarrollo, este espectro puede ayudar a cerrar la brecha digital rural</a:t>
            </a:r>
          </a:p>
          <a:p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trata de cambiar totalmente la manera de gestionar espectro, sino de abordar el problema de manera integral, combinando, licenciamiento y asignación no licenciada </a:t>
            </a:r>
          </a:p>
          <a:p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6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s-CO" sz="3200" dirty="0">
                <a:latin typeface="+mn-lt"/>
              </a:rPr>
              <a:t>Bibliograf</a:t>
            </a:r>
            <a:r>
              <a:rPr lang="es-CO" sz="3200" dirty="0">
                <a:latin typeface="+mn-lt"/>
                <a:ea typeface="Lucida Grande"/>
                <a:cs typeface="Lucida Grande"/>
              </a:rPr>
              <a:t>í</a:t>
            </a:r>
            <a:r>
              <a:rPr lang="es-CO" sz="3200" dirty="0">
                <a:latin typeface="+mn-lt"/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/>
          </a:bodyPr>
          <a:lstStyle/>
          <a:p>
            <a:r>
              <a:rPr lang="es-CO" sz="2400" dirty="0"/>
              <a:t>Katz, R. (2014). </a:t>
            </a:r>
            <a:r>
              <a:rPr lang="es-CO" sz="2400" i="1" dirty="0"/>
              <a:t>Assessment of the economic value of unlicensed spectrum in the United States</a:t>
            </a:r>
            <a:r>
              <a:rPr lang="es-CO" sz="2400" dirty="0"/>
              <a:t>. Report submitted to Wi-Fi Forward. New York: March.</a:t>
            </a:r>
          </a:p>
          <a:p>
            <a:r>
              <a:rPr lang="es-CO" sz="2400" dirty="0"/>
              <a:t>Katz, R. (2014). </a:t>
            </a:r>
            <a:r>
              <a:rPr lang="es-CO" sz="2400" i="1" dirty="0"/>
              <a:t>Assessment of thefuture  economic value of unlicensed spectrum in the United States</a:t>
            </a:r>
            <a:r>
              <a:rPr lang="es-CO" sz="2400" dirty="0"/>
              <a:t>. Report submitted to Wi-Fi Forward, New York: August.</a:t>
            </a:r>
          </a:p>
          <a:p>
            <a:r>
              <a:rPr lang="es-CO" sz="2400" dirty="0"/>
              <a:t>Katz, R. y Beltran, F. (2015). </a:t>
            </a:r>
            <a:r>
              <a:rPr lang="es-CO" sz="2400" i="1" dirty="0"/>
              <a:t>Socio-economic impact of alternative spectrum assignment approaches</a:t>
            </a:r>
            <a:r>
              <a:rPr lang="es-CO" sz="2400" dirty="0"/>
              <a:t>. Estudio presentado en la conferencia de CPR-Latam, Cancun, Mexico, Julio 13. </a:t>
            </a:r>
          </a:p>
        </p:txBody>
      </p:sp>
    </p:spTree>
    <p:extLst>
      <p:ext uri="{BB962C8B-B14F-4D97-AF65-F5344CB8AC3E}">
        <p14:creationId xmlns:p14="http://schemas.microsoft.com/office/powerpoint/2010/main" val="356247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2858" y="370899"/>
            <a:ext cx="86868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administración del espectro debe maximizar tres objetivos: eficiencia económica, eficiencia técnica, y beneficio social</a:t>
            </a:r>
            <a:r>
              <a:rPr lang="en-U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99261"/>
              </p:ext>
            </p:extLst>
          </p:nvPr>
        </p:nvGraphicFramePr>
        <p:xfrm>
          <a:off x="457200" y="1531256"/>
          <a:ext cx="8062686" cy="345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2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Objetivos</a:t>
                      </a:r>
                      <a:r>
                        <a:rPr lang="es-CO" sz="1400" baseline="0" dirty="0"/>
                        <a:t> 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43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Eficiencia economica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/>
                        <a:buChar char="•"/>
                      </a:pPr>
                      <a:r>
                        <a:rPr kumimoji="0"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Maximización del valor agregado de uso de los servicios producidos por el espectro disponible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111125" indent="-111125">
                        <a:buFont typeface="Arial"/>
                        <a:buChar char="•"/>
                      </a:pPr>
                      <a:r>
                        <a:rPr kumimoji="0"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frecuencia debe ser atribuida a aquel servicio que genere mayor valor económico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43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Eficiencia</a:t>
                      </a:r>
                      <a:r>
                        <a:rPr lang="es-CO" sz="1600" baseline="0" dirty="0"/>
                        <a:t> tecnica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/>
                        <a:buChar char="•"/>
                      </a:pPr>
                      <a:r>
                        <a:rPr kumimoji="0"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Dado que el espectro es un recurso escaso, el objetivo a maximizar en la gestión de espectro es su máxima utilización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1125" indent="-111125">
                        <a:buFont typeface="Arial"/>
                        <a:buChar char="•"/>
                      </a:pPr>
                      <a:r>
                        <a:rPr kumimoji="0"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principio de eficiencia técnica permite reducir el potencial de interferencia a niveles aceptables. 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43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Bienestar social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/>
                        <a:buChar char="•"/>
                      </a:pPr>
                      <a:r>
                        <a:rPr kumimoji="0"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buena gestión de espectro permite asegurar el acceso a proveedores en un marco de competencia saludable</a:t>
                      </a:r>
                    </a:p>
                    <a:p>
                      <a:pPr marL="111125" indent="-111125">
                        <a:buFont typeface="Arial"/>
                        <a:buChar char="•"/>
                      </a:pPr>
                      <a:r>
                        <a:rPr kumimoji="0"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 aspecto a maximizar se refiere a la mejora del acceso a servicios de telecomunicaciones con alto impacto socio-económico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24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511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asignación de espectro puede estar basada en métodos administrativos, bajo licencia, o con licencia general (no licenciamiento) </a:t>
            </a:r>
            <a:endParaRPr lang="es-CO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20" y="1678688"/>
            <a:ext cx="5354124" cy="33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4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836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Espectro no licenciado:  mecanismo de gestion  que permite la compartición de espectro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271"/>
            <a:ext cx="8229600" cy="3394472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Cualquier operador o fabricante de equipamiento puede lanzar un producto o servicio en la medida de que el mismo cumpla con ciertos requerimientos técnicos</a:t>
            </a:r>
          </a:p>
          <a:p>
            <a:r>
              <a:rPr lang="es-ES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Bandas no licenciadas en EE.UU.: 900 MHz,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900MHz, 2.4GHz, 5.2/5.3/5.8GHz, 24GHz </a:t>
            </a:r>
            <a:r>
              <a:rPr lang="es-ES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bandas no licenciadas están siendo extendidas en términos de su aplicación en muchos países industrializados (Estados Unidos, Reino Unido, Canadá)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4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061870" y="2226902"/>
            <a:ext cx="4727596" cy="603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Box 1"/>
          <p:cNvSpPr txBox="1"/>
          <p:nvPr/>
        </p:nvSpPr>
        <p:spPr>
          <a:xfrm>
            <a:off x="728781" y="1329311"/>
            <a:ext cx="8336962" cy="218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es el espectro no licenciado?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su valor económico?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su importancia para países en desarrollo?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2879083" y="809610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000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Tres áreas de valor económico del espectro no licenciado</a:t>
            </a: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12" y="1226989"/>
            <a:ext cx="6592929" cy="37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3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Wi-Fi: fuente principal de valor económico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5" y="981325"/>
            <a:ext cx="7122391" cy="40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CO" sz="3200" dirty="0"/>
              <a:t>RFID: ejemplo de innovaci</a:t>
            </a:r>
            <a:r>
              <a:rPr lang="es-CO" sz="3200" dirty="0">
                <a:ea typeface="Lucida Grande"/>
                <a:cs typeface="Lucida Grande"/>
              </a:rPr>
              <a:t>ó</a:t>
            </a:r>
            <a:r>
              <a:rPr lang="es-CO" sz="3200" dirty="0"/>
              <a:t>n basada en espectro no licenciado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86" y="1108321"/>
            <a:ext cx="6600535" cy="3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97DCF87588B642B2688C819F75E362" ma:contentTypeVersion="2" ma:contentTypeDescription="Crear nuevo documento." ma:contentTypeScope="" ma:versionID="c95cd6afee22374a09c9ae578f21b0b6">
  <xsd:schema xmlns:xsd="http://www.w3.org/2001/XMLSchema" xmlns:xs="http://www.w3.org/2001/XMLSchema" xmlns:p="http://schemas.microsoft.com/office/2006/metadata/properties" xmlns:ns1="http://schemas.microsoft.com/sharepoint/v3" xmlns:ns2="e1459bcb-a4d1-405c-b632-788a7b67bd74" targetNamespace="http://schemas.microsoft.com/office/2006/metadata/properties" ma:root="true" ma:fieldsID="a5726639a7bfddc82ddb275c5c18da3c" ns1:_="" ns2:_="">
    <xsd:import namespace="http://schemas.microsoft.com/sharepoint/v3"/>
    <xsd:import namespace="e1459bcb-a4d1-405c-b632-788a7b67bd7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59bcb-a4d1-405c-b632-788a7b67b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/>
</file>

<file path=customXml/itemProps2.xml><?xml version="1.0" encoding="utf-8"?>
<ds:datastoreItem xmlns:ds="http://schemas.openxmlformats.org/officeDocument/2006/customXml" ds:itemID="{87D2A1B0-FF3E-4009-940D-AED0EB70AA20}"/>
</file>

<file path=customXml/itemProps3.xml><?xml version="1.0" encoding="utf-8"?>
<ds:datastoreItem xmlns:ds="http://schemas.openxmlformats.org/officeDocument/2006/customXml" ds:itemID="{0B6D9DB7-368C-43D8-AC65-F01E7C5ED199}"/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440</TotalTime>
  <Words>942</Words>
  <Application>Microsoft Office PowerPoint</Application>
  <PresentationFormat>Presentación en pantalla (16:9)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Grande</vt:lpstr>
      <vt:lpstr>Verdana</vt:lpstr>
      <vt:lpstr>Office Theme</vt:lpstr>
      <vt:lpstr>3_Custom Design</vt:lpstr>
      <vt:lpstr>4_Custom Design</vt:lpstr>
      <vt:lpstr>1_Custom Design</vt:lpstr>
      <vt:lpstr>2_Custom Design</vt:lpstr>
      <vt:lpstr>Custom Design</vt:lpstr>
      <vt:lpstr>Presentación de PowerPoint</vt:lpstr>
      <vt:lpstr>Presentación de PowerPoint</vt:lpstr>
      <vt:lpstr>La administración del espectro debe maximizar tres objetivos: eficiencia económica, eficiencia técnica, y beneficio social </vt:lpstr>
      <vt:lpstr>La asignación de espectro puede estar basada en métodos administrativos, bajo licencia, o con licencia general (no licenciamiento) </vt:lpstr>
      <vt:lpstr>Espectro no licenciado:  mecanismo de gestion  que permite la compartición de espectro</vt:lpstr>
      <vt:lpstr>Presentación de PowerPoint</vt:lpstr>
      <vt:lpstr>Tres áreas de valor económico del espectro no licenciado</vt:lpstr>
      <vt:lpstr>Wi-Fi: fuente principal de valor económico</vt:lpstr>
      <vt:lpstr>RFID: ejemplo de innovación basada en espectro no licenciado</vt:lpstr>
      <vt:lpstr>Espectro no licenciado: un recurso que estimula la innovación</vt:lpstr>
      <vt:lpstr>Valor económico de espectro no licenciado en EE.UU.: excedente de $ 222 B y $ 6.7 B en PIB</vt:lpstr>
      <vt:lpstr>Estos valores tienden a crecer debido a dos efectos</vt:lpstr>
      <vt:lpstr>Impacto en el valor económico de Wi-Fi</vt:lpstr>
      <vt:lpstr>Valor económico de nuevas aplicaciones</vt:lpstr>
      <vt:lpstr>La creacion de valor económico del espectro no licenciado se acrecienta con el tiempo</vt:lpstr>
      <vt:lpstr>Presentación de PowerPoint</vt:lpstr>
      <vt:lpstr>El desafío de la última milla rural</vt:lpstr>
      <vt:lpstr>El espectro no licenciado puede ayudar a resolver este problema</vt:lpstr>
      <vt:lpstr>Modelo económico comparado</vt:lpstr>
      <vt:lpstr>Resultados</vt:lpstr>
      <vt:lpstr>Conclusiones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David Camilo Zamora Heredia</cp:lastModifiedBy>
  <cp:revision>83</cp:revision>
  <dcterms:created xsi:type="dcterms:W3CDTF">2010-04-12T23:12:02Z</dcterms:created>
  <dcterms:modified xsi:type="dcterms:W3CDTF">2017-09-05T03:05:55Z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0x010100C297DCF87588B642B2688C819F75E362</vt:lpwstr>
  </property>
</Properties>
</file>