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2" r:id="rId2"/>
    <p:sldId id="372" r:id="rId3"/>
    <p:sldId id="374" r:id="rId4"/>
    <p:sldId id="373" r:id="rId5"/>
    <p:sldId id="371" r:id="rId6"/>
    <p:sldId id="381" r:id="rId7"/>
    <p:sldId id="369" r:id="rId8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1E7DD9E6-8846-8448-AF36-6CA7C36D3FBC}">
          <p14:sldIdLst>
            <p14:sldId id="342"/>
          </p14:sldIdLst>
        </p14:section>
        <p14:section name="Content" id="{380C3243-BEFC-A549-B533-A4F0BFEA40A1}">
          <p14:sldIdLst>
            <p14:sldId id="372"/>
            <p14:sldId id="374"/>
            <p14:sldId id="373"/>
            <p14:sldId id="371"/>
            <p14:sldId id="381"/>
          </p14:sldIdLst>
        </p14:section>
        <p14:section name="Final" id="{6F4BDC45-F9AA-BE40-B27C-BCB372411A4C}">
          <p14:sldIdLst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orient="horz" pos="4096">
          <p15:clr>
            <a:srgbClr val="A4A3A4"/>
          </p15:clr>
        </p15:guide>
        <p15:guide id="3" orient="horz" pos="3688">
          <p15:clr>
            <a:srgbClr val="A4A3A4"/>
          </p15:clr>
        </p15:guide>
        <p15:guide id="4" orient="horz" pos="760">
          <p15:clr>
            <a:srgbClr val="A4A3A4"/>
          </p15:clr>
        </p15:guide>
        <p15:guide id="5" orient="horz" pos="488">
          <p15:clr>
            <a:srgbClr val="A4A3A4"/>
          </p15:clr>
        </p15:guide>
        <p15:guide id="6" pos="309">
          <p15:clr>
            <a:srgbClr val="A4A3A4"/>
          </p15:clr>
        </p15:guide>
        <p15:guide id="7" pos="7371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FF"/>
    <a:srgbClr val="009FDB"/>
    <a:srgbClr val="F2F2F2"/>
    <a:srgbClr val="D9D9D9"/>
    <a:srgbClr val="D0D0D0"/>
    <a:srgbClr val="3298E1"/>
    <a:srgbClr val="007A3E"/>
    <a:srgbClr val="191919"/>
    <a:srgbClr val="CF2A2A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5652" autoAdjust="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>
        <p:guide orient="horz" pos="232"/>
        <p:guide orient="horz" pos="4096"/>
        <p:guide orient="horz" pos="3688"/>
        <p:guide orient="horz" pos="760"/>
        <p:guide orient="horz" pos="488"/>
        <p:guide pos="309"/>
        <p:guide pos="7371"/>
        <p:guide pos="3839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A5829C-7C6A-DF41-92FC-FE30E34D6DBD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0A37F-B7DA-9E4D-A068-4D61982E80F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C7A9F4-9AF1-BE4F-A500-2756F8488435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FD9196-B747-C840-B910-EBFFFCF7545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62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5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1"/>
                </a:solidFill>
              </a:rPr>
              <a:t> Property. All rights reserved.</a:t>
            </a:r>
            <a:r>
              <a:rPr lang="en-US" sz="600" dirty="0">
                <a:solidFill>
                  <a:schemeClr val="tx1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8799" y="594859"/>
            <a:ext cx="560982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 b="0" i="0">
                <a:solidFill>
                  <a:schemeClr val="bg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927100"/>
            <a:ext cx="11209064" cy="1523098"/>
          </a:xfrm>
          <a:effectLst/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98798" y="2459736"/>
            <a:ext cx="11213719" cy="914400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474721"/>
            <a:ext cx="560982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1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12188825" cy="6083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798" y="1634067"/>
            <a:ext cx="11209064" cy="151553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9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12188825" cy="6083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798" y="1642533"/>
            <a:ext cx="1120906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4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798" y="1642533"/>
            <a:ext cx="1120906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6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774700"/>
            <a:ext cx="12188825" cy="6083300"/>
          </a:xfrm>
          <a:solidFill>
            <a:schemeClr val="bg2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798" y="1638300"/>
            <a:ext cx="11209064" cy="1516378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5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0939" y="1139370"/>
            <a:ext cx="11209064" cy="48121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22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0939" y="1139629"/>
            <a:ext cx="11209064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 baseline="0"/>
            </a:lvl1pPr>
            <a:lvl2pPr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0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1139825"/>
            <a:ext cx="5460252" cy="4800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239751" y="1139825"/>
            <a:ext cx="5460252" cy="4800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8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1139825"/>
            <a:ext cx="5460252" cy="4800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426" y="1206500"/>
            <a:ext cx="5474693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6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1210029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61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7661" y="1139546"/>
            <a:ext cx="5363083" cy="4800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6920" y="1139825"/>
            <a:ext cx="5363083" cy="4800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61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8" y="1143000"/>
            <a:ext cx="6999354" cy="4800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746809" y="1143000"/>
            <a:ext cx="3953193" cy="4800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7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2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2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2"/>
                </a:solidFill>
              </a:rPr>
              <a:t> Property. All rights reserved.</a:t>
            </a:r>
            <a:r>
              <a:rPr lang="en-US" sz="600" dirty="0">
                <a:solidFill>
                  <a:schemeClr val="tx2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9064" y="594859"/>
            <a:ext cx="560982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63" y="939800"/>
            <a:ext cx="11209064" cy="151176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9063" y="2459736"/>
            <a:ext cx="11213719" cy="914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9064" y="3474721"/>
            <a:ext cx="560982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0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746809" y="1139825"/>
            <a:ext cx="3953193" cy="4800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90940" y="1206501"/>
            <a:ext cx="6994062" cy="4648199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89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07753" y="1210029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1139825"/>
            <a:ext cx="6872074" cy="4800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855021" y="1139825"/>
            <a:ext cx="3844981" cy="4800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77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1210029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1139825"/>
            <a:ext cx="5363083" cy="4800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37490" y="1118312"/>
            <a:ext cx="5362514" cy="4833226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73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61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62" y="1117916"/>
            <a:ext cx="11213296" cy="4833623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2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206500"/>
            <a:ext cx="12188825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80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06500"/>
            <a:ext cx="6106601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094413" y="1206500"/>
            <a:ext cx="6094411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84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90939" y="3520578"/>
            <a:ext cx="1120906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61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87661" y="1206500"/>
            <a:ext cx="2844059" cy="212883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675693" y="1145571"/>
            <a:ext cx="8024310" cy="2306404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87661" y="3721100"/>
            <a:ext cx="2844059" cy="21336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3675693" y="3632261"/>
            <a:ext cx="8024310" cy="2309752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66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90939" y="2690205"/>
            <a:ext cx="1120906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90939" y="4365061"/>
            <a:ext cx="1120906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90939" y="1209839"/>
            <a:ext cx="2844059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675693" y="1146867"/>
            <a:ext cx="8024310" cy="1461642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90939" y="2868174"/>
            <a:ext cx="2844059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3675693" y="2778378"/>
            <a:ext cx="8024310" cy="1456917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90939" y="4546625"/>
            <a:ext cx="2844059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3675693" y="4465965"/>
            <a:ext cx="8024310" cy="148557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2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707" y="1209839"/>
            <a:ext cx="5360121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339882" y="1209839"/>
            <a:ext cx="5360121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707" y="3709989"/>
            <a:ext cx="5363083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6920" y="3709989"/>
            <a:ext cx="5363083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71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42909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49699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07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706" y="1208088"/>
            <a:ext cx="3400552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4396253" y="1208088"/>
            <a:ext cx="3400552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8299451" y="1208088"/>
            <a:ext cx="3400552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486707" y="3692708"/>
            <a:ext cx="3405614" cy="225406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4393497" y="3692708"/>
            <a:ext cx="3405614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8300289" y="3692708"/>
            <a:ext cx="3405614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2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1"/>
                </a:solidFill>
              </a:rPr>
              <a:t> Property. All rights reserved.</a:t>
            </a:r>
            <a:r>
              <a:rPr lang="en-US" sz="600" dirty="0">
                <a:solidFill>
                  <a:schemeClr val="tx1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8799" y="594859"/>
            <a:ext cx="5609823" cy="24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939801"/>
            <a:ext cx="11209064" cy="1511763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8798" y="2459736"/>
            <a:ext cx="11213719" cy="9144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474721"/>
            <a:ext cx="560982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70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167640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8645" y="1209675"/>
            <a:ext cx="0" cy="4652786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019071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707" y="1208088"/>
            <a:ext cx="2460086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3412422" y="1208088"/>
            <a:ext cx="2460086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6332423" y="1208088"/>
            <a:ext cx="2460086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9239918" y="1208088"/>
            <a:ext cx="2460086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486707" y="3684588"/>
            <a:ext cx="2436152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3412422" y="3684588"/>
            <a:ext cx="2436152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6332423" y="3684588"/>
            <a:ext cx="2436152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9255280" y="3684588"/>
            <a:ext cx="2436152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37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2686647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07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86707" y="1118870"/>
            <a:ext cx="11209064" cy="134019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707" y="2624603"/>
            <a:ext cx="5363083" cy="331582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6920" y="2623099"/>
            <a:ext cx="5363083" cy="331732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57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142909" y="2686647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049699" y="2686647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90939" y="1117981"/>
            <a:ext cx="11209064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707" y="2623098"/>
            <a:ext cx="3405614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393497" y="2623098"/>
            <a:ext cx="3405614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8300289" y="2623098"/>
            <a:ext cx="3405614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59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67640" y="2690651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3355" y="2690651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9019071" y="2690651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90939" y="1117981"/>
            <a:ext cx="11209064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86707" y="2623098"/>
            <a:ext cx="2436152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6"/>
          </p:nvPr>
        </p:nvSpPr>
        <p:spPr>
          <a:xfrm>
            <a:off x="3412422" y="2623098"/>
            <a:ext cx="2436152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6338137" y="2623098"/>
            <a:ext cx="2436152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9263851" y="2623098"/>
            <a:ext cx="2436152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48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1769457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39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940" y="1210471"/>
            <a:ext cx="11213296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0939" y="1769550"/>
            <a:ext cx="5372818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27186" y="1769550"/>
            <a:ext cx="5372818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2624603"/>
            <a:ext cx="5363083" cy="3315823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6920" y="2623099"/>
            <a:ext cx="5363083" cy="3317327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19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42909" y="1769457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49699" y="1769457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39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940" y="1210471"/>
            <a:ext cx="11213296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0939" y="1769550"/>
            <a:ext cx="3405614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393498" y="1769550"/>
            <a:ext cx="3405614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300289" y="1769550"/>
            <a:ext cx="3405614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490939" y="2623098"/>
            <a:ext cx="3405614" cy="3317328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4393497" y="2623098"/>
            <a:ext cx="3405614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8300289" y="2623098"/>
            <a:ext cx="3405614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2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167640" y="1791167"/>
            <a:ext cx="0" cy="4073058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4413" y="1769457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019071" y="1780313"/>
            <a:ext cx="0" cy="408391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39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940" y="1210471"/>
            <a:ext cx="11213296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0939" y="1769550"/>
            <a:ext cx="2450622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412422" y="1769550"/>
            <a:ext cx="2450622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332423" y="1769550"/>
            <a:ext cx="2450622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9255280" y="1769550"/>
            <a:ext cx="2450622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490939" y="2623098"/>
            <a:ext cx="2436152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3412422" y="2623098"/>
            <a:ext cx="2436152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6332423" y="2623098"/>
            <a:ext cx="2436152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9255280" y="2623098"/>
            <a:ext cx="2436152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98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8" y="1139825"/>
            <a:ext cx="7942744" cy="48069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8658470" y="1206500"/>
            <a:ext cx="3041533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26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8658470" y="1206500"/>
            <a:ext cx="3041533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0939" y="1206500"/>
            <a:ext cx="7937550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60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89338" y="1458409"/>
            <a:ext cx="5347794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352209" y="1458409"/>
            <a:ext cx="5347794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8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9339" y="1142212"/>
            <a:ext cx="5347755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29005" y="1587384"/>
            <a:ext cx="4875530" cy="41371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61399" y="1142212"/>
            <a:ext cx="5338604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6586412" y="1587384"/>
            <a:ext cx="4875530" cy="41371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3968" y="3217928"/>
            <a:ext cx="253934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742" y="3657600"/>
            <a:ext cx="1120906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type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9743" y="5303520"/>
            <a:ext cx="8651774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63197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26395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89593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-1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063197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26395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89593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2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2"/>
                </a:solidFill>
              </a:rPr>
              <a:t> Property. All rights reserved.</a:t>
            </a:r>
            <a:r>
              <a:rPr lang="en-US" sz="600" dirty="0">
                <a:solidFill>
                  <a:schemeClr val="tx2"/>
                </a:solidFill>
              </a:rPr>
              <a:t> AT&amp;T, Globe logo, Mobilizing Your World and DIRECTV are registered trademarks and service marks of AT&amp;T Intellectual Property and/or AT&amp;T affiliated companies.</a:t>
            </a:r>
            <a:r>
              <a:rPr lang="en-US" sz="600" baseline="0" dirty="0">
                <a:solidFill>
                  <a:schemeClr val="tx2"/>
                </a:solidFill>
              </a:rPr>
              <a:t> </a:t>
            </a:r>
            <a:r>
              <a:rPr lang="en-US" sz="600" dirty="0">
                <a:solidFill>
                  <a:schemeClr val="tx2"/>
                </a:solidFill>
              </a:rPr>
              <a:t>All other marks are the property of their respective owners.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99742" y="4581144"/>
            <a:ext cx="11213719" cy="45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5" name="Picture 14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88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40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498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149" y="1"/>
            <a:ext cx="4066573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071100" y="6078714"/>
            <a:ext cx="2117725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31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92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149" y="1"/>
            <a:ext cx="4066573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071100" y="6078714"/>
            <a:ext cx="2117725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83483" y="2212383"/>
            <a:ext cx="4821858" cy="24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7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149" y="1"/>
            <a:ext cx="4066573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287000" y="6078714"/>
            <a:ext cx="1901825" cy="7792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31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82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149" y="1"/>
            <a:ext cx="4066573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287000" y="6078714"/>
            <a:ext cx="1901825" cy="7792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83483" y="2212384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01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1" y="1"/>
            <a:ext cx="4348722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579100" y="6078714"/>
            <a:ext cx="1609725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31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74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1" y="1"/>
            <a:ext cx="4348722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579100" y="6078714"/>
            <a:ext cx="1609725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83483" y="2212383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00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12188825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3657600"/>
            <a:ext cx="1120906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5303520"/>
            <a:ext cx="8651774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2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2"/>
                </a:solidFill>
              </a:rPr>
              <a:t> Property. All rights reserved.</a:t>
            </a:r>
            <a:r>
              <a:rPr lang="en-US" sz="600" dirty="0">
                <a:solidFill>
                  <a:schemeClr val="tx2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798" y="4581144"/>
            <a:ext cx="11213719" cy="45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9" name="Picture 8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1"/>
                </a:solidFill>
              </a:rPr>
              <a:t> Property. All rights reserved.</a:t>
            </a:r>
            <a:r>
              <a:rPr lang="en-US" sz="600" dirty="0">
                <a:solidFill>
                  <a:schemeClr val="tx1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63197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26395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89593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-1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063197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26395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89593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3657600"/>
            <a:ext cx="1120906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98798" y="4581144"/>
            <a:ext cx="11213719" cy="45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5303520"/>
            <a:ext cx="8651774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1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12188825" cy="3425825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3657600"/>
            <a:ext cx="1120906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5303520"/>
            <a:ext cx="8651774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1"/>
                </a:solidFill>
              </a:rPr>
              <a:t> Property. All rights reserved.</a:t>
            </a:r>
            <a:r>
              <a:rPr lang="en-US" sz="600" dirty="0">
                <a:solidFill>
                  <a:schemeClr val="tx1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798" y="4581144"/>
            <a:ext cx="11213719" cy="45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54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4979" y="6075784"/>
            <a:ext cx="661784" cy="496467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88825" cy="6858000"/>
          </a:xfrm>
          <a:solidFill>
            <a:schemeClr val="bg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Globe logo and footer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98798" y="3276600"/>
            <a:ext cx="11209064" cy="15107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798" y="4809744"/>
            <a:ext cx="10885298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5303520"/>
            <a:ext cx="8651774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9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12188825" cy="6083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03030" y="1642533"/>
            <a:ext cx="1120906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t_hz_lkp_rgb_pos.png"/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897" y="6398261"/>
            <a:ext cx="294066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000"/>
              </a:lnSpc>
              <a:defRPr sz="800" b="0">
                <a:solidFill>
                  <a:schemeClr val="tx2"/>
                </a:solidFill>
                <a:latin typeface="+mn-lt"/>
                <a:cs typeface="ATT Aleck Sans" panose="020B0503020203020204" pitchFamily="34" charset="0"/>
              </a:defRPr>
            </a:lvl1pPr>
          </a:lstStyle>
          <a:p>
            <a:fld id="{12CB907E-C602-C34B-93F7-CA9E40714286}" type="slidenum">
              <a:rPr lang="en-US" smtClean="0"/>
              <a:pPr/>
              <a:t>‹Nº›</a:t>
            </a:fld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90939" y="226831"/>
            <a:ext cx="11209064" cy="1827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US" sz="1100" dirty="0">
              <a:solidFill>
                <a:schemeClr val="tx2"/>
              </a:solidFill>
              <a:latin typeface="+mn-lt"/>
              <a:cs typeface="ATT Aleck Sans" panose="020B0503020203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939" y="522779"/>
            <a:ext cx="11209064" cy="3422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939" y="1139001"/>
            <a:ext cx="11209064" cy="480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321786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24" r:id="rId3"/>
    <p:sldLayoutId id="2147483721" r:id="rId4"/>
    <p:sldLayoutId id="2147483717" r:id="rId5"/>
    <p:sldLayoutId id="2147483729" r:id="rId6"/>
    <p:sldLayoutId id="2147483730" r:id="rId7"/>
    <p:sldLayoutId id="2147483722" r:id="rId8"/>
    <p:sldLayoutId id="2147483718" r:id="rId9"/>
    <p:sldLayoutId id="2147483720" r:id="rId10"/>
    <p:sldLayoutId id="2147483727" r:id="rId11"/>
    <p:sldLayoutId id="2147483728" r:id="rId12"/>
    <p:sldLayoutId id="2147483719" r:id="rId13"/>
    <p:sldLayoutId id="2147483650" r:id="rId14"/>
    <p:sldLayoutId id="2147483701" r:id="rId15"/>
    <p:sldLayoutId id="2147483691" r:id="rId16"/>
    <p:sldLayoutId id="2147483731" r:id="rId17"/>
    <p:sldLayoutId id="2147483698" r:id="rId18"/>
    <p:sldLayoutId id="2147483695" r:id="rId19"/>
    <p:sldLayoutId id="2147483732" r:id="rId20"/>
    <p:sldLayoutId id="2147483699" r:id="rId21"/>
    <p:sldLayoutId id="2147483700" r:id="rId22"/>
    <p:sldLayoutId id="2147483702" r:id="rId23"/>
    <p:sldLayoutId id="2147483679" r:id="rId24"/>
    <p:sldLayoutId id="2147483697" r:id="rId25"/>
    <p:sldLayoutId id="2147483689" r:id="rId26"/>
    <p:sldLayoutId id="2147483703" r:id="rId27"/>
    <p:sldLayoutId id="2147483707" r:id="rId28"/>
    <p:sldLayoutId id="2147483713" r:id="rId29"/>
    <p:sldLayoutId id="2147483714" r:id="rId30"/>
    <p:sldLayoutId id="2147483704" r:id="rId31"/>
    <p:sldLayoutId id="2147483705" r:id="rId32"/>
    <p:sldLayoutId id="2147483706" r:id="rId33"/>
    <p:sldLayoutId id="2147483712" r:id="rId34"/>
    <p:sldLayoutId id="2147483710" r:id="rId35"/>
    <p:sldLayoutId id="2147483711" r:id="rId36"/>
    <p:sldLayoutId id="2147483723" r:id="rId37"/>
    <p:sldLayoutId id="2147483733" r:id="rId38"/>
    <p:sldLayoutId id="2147483696" r:id="rId39"/>
    <p:sldLayoutId id="2147483654" r:id="rId40"/>
    <p:sldLayoutId id="2147483655" r:id="rId41"/>
    <p:sldLayoutId id="2147483660" r:id="rId42"/>
    <p:sldLayoutId id="2147483737" r:id="rId43"/>
    <p:sldLayoutId id="2147483734" r:id="rId44"/>
    <p:sldLayoutId id="2147483738" r:id="rId45"/>
    <p:sldLayoutId id="2147483736" r:id="rId46"/>
    <p:sldLayoutId id="2147483739" r:id="rId47"/>
  </p:sldLayoutIdLst>
  <p:hf hdr="0" ftr="0" dt="0"/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spcAft>
          <a:spcPts val="1000"/>
        </a:spcAft>
        <a:buNone/>
        <a:defRPr sz="1800" kern="1200">
          <a:solidFill>
            <a:schemeClr val="tx2"/>
          </a:solidFill>
          <a:latin typeface="+mn-lt"/>
          <a:ea typeface="+mj-ea"/>
          <a:cs typeface="ATT Aleck Sans" panose="020B0503020203020204" pitchFamily="34" charset="0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1pPr>
      <a:lvl2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2pPr>
      <a:lvl3pPr marL="228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3pPr>
      <a:lvl4pPr marL="457200" indent="-2317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4pPr>
      <a:lvl5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5pPr>
      <a:lvl6pPr marL="91757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6pPr>
      <a:lvl7pPr marL="11430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73" userDrawn="1">
          <p15:clr>
            <a:srgbClr val="F26B43"/>
          </p15:clr>
        </p15:guide>
        <p15:guide id="4" orient="horz" pos="743" userDrawn="1">
          <p15:clr>
            <a:srgbClr val="F26B43"/>
          </p15:clr>
        </p15:guide>
        <p15:guide id="5" orient="horz" pos="3696" userDrawn="1">
          <p15:clr>
            <a:srgbClr val="F26B43"/>
          </p15:clr>
        </p15:guide>
        <p15:guide id="6" orient="horz" pos="4091" userDrawn="1">
          <p15:clr>
            <a:srgbClr val="F26B43"/>
          </p15:clr>
        </p15:guide>
        <p15:guide id="7" pos="231" userDrawn="1">
          <p15:clr>
            <a:srgbClr val="F26B43"/>
          </p15:clr>
        </p15:guide>
        <p15:guide id="8" pos="55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8" b="18338"/>
          <a:stretch/>
        </p:blipFill>
        <p:spPr>
          <a:xfrm>
            <a:off x="-1" y="-18662"/>
            <a:ext cx="12188825" cy="3741574"/>
          </a:xfrm>
          <a:prstGeom prst="rect">
            <a:avLst/>
          </a:prstGeom>
        </p:spPr>
      </p:pic>
      <p:sp>
        <p:nvSpPr>
          <p:cNvPr id="3" name="Text Placeholder 2" title="Date"/>
          <p:cNvSpPr>
            <a:spLocks noGrp="1"/>
          </p:cNvSpPr>
          <p:nvPr>
            <p:ph type="body" sz="quarter" idx="14"/>
          </p:nvPr>
        </p:nvSpPr>
        <p:spPr>
          <a:xfrm>
            <a:off x="9796940" y="5623550"/>
            <a:ext cx="2932802" cy="363401"/>
          </a:xfrm>
        </p:spPr>
        <p:txBody>
          <a:bodyPr/>
          <a:lstStyle/>
          <a:p>
            <a:pPr algn="ctr"/>
            <a:r>
              <a:rPr lang="es-MX" dirty="0"/>
              <a:t>Septiembre 2017</a:t>
            </a:r>
          </a:p>
          <a:p>
            <a:pPr algn="ctr"/>
            <a:endParaRPr lang="es-MX" dirty="0"/>
          </a:p>
        </p:txBody>
      </p:sp>
      <p:sp>
        <p:nvSpPr>
          <p:cNvPr id="4" name="Title 3" title="Title slide option 3"/>
          <p:cNvSpPr>
            <a:spLocks noGrp="1"/>
          </p:cNvSpPr>
          <p:nvPr>
            <p:ph type="title"/>
          </p:nvPr>
        </p:nvSpPr>
        <p:spPr>
          <a:xfrm>
            <a:off x="489880" y="3107184"/>
            <a:ext cx="11209064" cy="1692998"/>
          </a:xfrm>
        </p:spPr>
        <p:txBody>
          <a:bodyPr/>
          <a:lstStyle/>
          <a:p>
            <a:br>
              <a:rPr lang="es-MX" dirty="0"/>
            </a:br>
            <a:r>
              <a:rPr lang="es-MX" dirty="0"/>
              <a:t>La experiencia de AT&amp;T en 5G </a:t>
            </a:r>
            <a:br>
              <a:rPr lang="es-MX" dirty="0"/>
            </a:br>
            <a:r>
              <a:rPr lang="es-MX" sz="3200" dirty="0"/>
              <a:t>y las perspectivas del desarrollo en la región</a:t>
            </a:r>
          </a:p>
        </p:txBody>
      </p:sp>
      <p:sp>
        <p:nvSpPr>
          <p:cNvPr id="5" name="Text Placeholder 4" title="Subtitle placeholder"/>
          <p:cNvSpPr>
            <a:spLocks noGrp="1"/>
          </p:cNvSpPr>
          <p:nvPr>
            <p:ph type="body" sz="quarter" idx="13"/>
          </p:nvPr>
        </p:nvSpPr>
        <p:spPr>
          <a:xfrm>
            <a:off x="498798" y="4800182"/>
            <a:ext cx="5609823" cy="2335211"/>
          </a:xfrm>
        </p:spPr>
        <p:txBody>
          <a:bodyPr/>
          <a:lstStyle/>
          <a:p>
            <a:endParaRPr lang="es-MX" dirty="0"/>
          </a:p>
          <a:p>
            <a:r>
              <a:rPr lang="es-MX" sz="2400" dirty="0"/>
              <a:t>Daniel Ríos</a:t>
            </a:r>
          </a:p>
          <a:p>
            <a:r>
              <a:rPr lang="es-MX" sz="1600" dirty="0">
                <a:solidFill>
                  <a:schemeClr val="tx1"/>
                </a:solidFill>
              </a:rPr>
              <a:t>Director de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257193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701" t="3109" r="9341"/>
          <a:stretch/>
        </p:blipFill>
        <p:spPr>
          <a:xfrm>
            <a:off x="170302" y="2757976"/>
            <a:ext cx="5722498" cy="39388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082" t="4033" r="3879" b="5393"/>
          <a:stretch/>
        </p:blipFill>
        <p:spPr>
          <a:xfrm>
            <a:off x="6093429" y="976484"/>
            <a:ext cx="5291359" cy="237254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2</a:t>
            </a:fld>
            <a:r>
              <a:rPr lang="en-US" dirty="0"/>
              <a:t>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/>
          </p:nvPr>
        </p:nvSpPr>
        <p:spPr>
          <a:xfrm>
            <a:off x="488897" y="562093"/>
            <a:ext cx="11209064" cy="767829"/>
          </a:xfrm>
        </p:spPr>
        <p:txBody>
          <a:bodyPr/>
          <a:lstStyle/>
          <a:p>
            <a:r>
              <a:rPr lang="es-MX" sz="2800" dirty="0"/>
              <a:t>La próxima fase la evolución de las comunicaciones inalámbricas</a:t>
            </a:r>
          </a:p>
        </p:txBody>
      </p:sp>
      <p:sp>
        <p:nvSpPr>
          <p:cNvPr id="19" name="Rectangle 5"/>
          <p:cNvSpPr/>
          <p:nvPr/>
        </p:nvSpPr>
        <p:spPr>
          <a:xfrm>
            <a:off x="1061275" y="1335535"/>
            <a:ext cx="6356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MX" sz="2400" dirty="0">
                <a:solidFill>
                  <a:schemeClr val="tx2"/>
                </a:solidFill>
                <a:latin typeface="Calibri" panose="020F0502020204030204" pitchFamily="34" charset="0"/>
              </a:rPr>
              <a:t>Una nueva generación de tecnología móvil ha surgido cada 10 años…</a:t>
            </a:r>
          </a:p>
        </p:txBody>
      </p:sp>
      <p:sp>
        <p:nvSpPr>
          <p:cNvPr id="21" name="Rectangle 5"/>
          <p:cNvSpPr/>
          <p:nvPr/>
        </p:nvSpPr>
        <p:spPr>
          <a:xfrm>
            <a:off x="6144425" y="4260098"/>
            <a:ext cx="5815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MX" sz="2400" dirty="0">
                <a:solidFill>
                  <a:schemeClr val="tx2"/>
                </a:solidFill>
                <a:latin typeface="Calibri" panose="020F0502020204030204" pitchFamily="34" charset="0"/>
              </a:rPr>
              <a:t>Únicamente 5G tendrá alta velocidad y latencia suficientemente baja para las aplicaciones dentro del área gris</a:t>
            </a:r>
          </a:p>
        </p:txBody>
      </p:sp>
      <p:sp>
        <p:nvSpPr>
          <p:cNvPr id="28" name="10 CuadroTexto"/>
          <p:cNvSpPr txBox="1"/>
          <p:nvPr/>
        </p:nvSpPr>
        <p:spPr>
          <a:xfrm>
            <a:off x="2111720" y="6609594"/>
            <a:ext cx="3781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Fuente: UBS, GSM </a:t>
            </a:r>
            <a:r>
              <a:rPr lang="en-US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Association</a:t>
            </a:r>
          </a:p>
        </p:txBody>
      </p:sp>
      <p:sp>
        <p:nvSpPr>
          <p:cNvPr id="20" name="10 CuadroTexto"/>
          <p:cNvSpPr txBox="1"/>
          <p:nvPr/>
        </p:nvSpPr>
        <p:spPr>
          <a:xfrm>
            <a:off x="7816566" y="3229511"/>
            <a:ext cx="3781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Fuente: UBS, GSM </a:t>
            </a:r>
            <a:r>
              <a:rPr lang="en-US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Association</a:t>
            </a:r>
          </a:p>
        </p:txBody>
      </p:sp>
    </p:spTree>
    <p:extLst>
      <p:ext uri="{BB962C8B-B14F-4D97-AF65-F5344CB8AC3E}">
        <p14:creationId xmlns:p14="http://schemas.microsoft.com/office/powerpoint/2010/main" val="420209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3</a:t>
            </a:fld>
            <a:r>
              <a:rPr lang="en-US" dirty="0"/>
              <a:t>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/>
          </p:nvPr>
        </p:nvSpPr>
        <p:spPr>
          <a:xfrm>
            <a:off x="488897" y="648472"/>
            <a:ext cx="11209064" cy="1515081"/>
          </a:xfrm>
        </p:spPr>
        <p:txBody>
          <a:bodyPr/>
          <a:lstStyle/>
          <a:p>
            <a:r>
              <a:rPr lang="es-MX" sz="2800" dirty="0"/>
              <a:t>Estimaciones de beneficios económicos de 5G en EE.UU. hacia 2030</a:t>
            </a:r>
          </a:p>
          <a:p>
            <a:endParaRPr lang="es-MX" sz="2800" dirty="0"/>
          </a:p>
        </p:txBody>
      </p:sp>
      <p:sp>
        <p:nvSpPr>
          <p:cNvPr id="10" name="Rectangle 5"/>
          <p:cNvSpPr/>
          <p:nvPr/>
        </p:nvSpPr>
        <p:spPr>
          <a:xfrm>
            <a:off x="488897" y="3890814"/>
            <a:ext cx="36924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3 millones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de nuevos empleos</a:t>
            </a:r>
          </a:p>
        </p:txBody>
      </p:sp>
      <p:pic>
        <p:nvPicPr>
          <p:cNvPr id="11" name="Picture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22" y="1642822"/>
            <a:ext cx="1669143" cy="1669143"/>
          </a:xfrm>
          <a:prstGeom prst="rect">
            <a:avLst/>
          </a:prstGeom>
        </p:spPr>
      </p:pic>
      <p:pic>
        <p:nvPicPr>
          <p:cNvPr id="12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34" y="1642821"/>
            <a:ext cx="1669143" cy="1669143"/>
          </a:xfrm>
          <a:prstGeom prst="rect">
            <a:avLst/>
          </a:prstGeom>
        </p:spPr>
      </p:pic>
      <p:pic>
        <p:nvPicPr>
          <p:cNvPr id="13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4" y="1645479"/>
            <a:ext cx="1669143" cy="1669143"/>
          </a:xfrm>
          <a:prstGeom prst="rect">
            <a:avLst/>
          </a:prstGeom>
        </p:spPr>
      </p:pic>
      <p:sp>
        <p:nvSpPr>
          <p:cNvPr id="16" name="Rectangle 5"/>
          <p:cNvSpPr/>
          <p:nvPr/>
        </p:nvSpPr>
        <p:spPr>
          <a:xfrm>
            <a:off x="8201309" y="3890814"/>
            <a:ext cx="30017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Contribución de $500 mil millones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al PIB</a:t>
            </a:r>
          </a:p>
        </p:txBody>
      </p:sp>
      <p:sp>
        <p:nvSpPr>
          <p:cNvPr id="17" name="Rectangle 5"/>
          <p:cNvSpPr/>
          <p:nvPr/>
        </p:nvSpPr>
        <p:spPr>
          <a:xfrm>
            <a:off x="4172885" y="3706147"/>
            <a:ext cx="369242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Inversión de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 $275 mil millones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para desplegar redes móviles 5G</a:t>
            </a:r>
          </a:p>
        </p:txBody>
      </p:sp>
      <p:sp>
        <p:nvSpPr>
          <p:cNvPr id="18" name="10 CuadroTexto"/>
          <p:cNvSpPr txBox="1"/>
          <p:nvPr/>
        </p:nvSpPr>
        <p:spPr>
          <a:xfrm>
            <a:off x="782963" y="6152040"/>
            <a:ext cx="3781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solidFill>
                  <a:schemeClr val="tx2"/>
                </a:solidFill>
              </a:rPr>
              <a:t>Fuente: </a:t>
            </a:r>
            <a:r>
              <a:rPr lang="es-MX" sz="1100" dirty="0">
                <a:solidFill>
                  <a:schemeClr val="tx2"/>
                </a:solidFill>
              </a:rPr>
              <a:t>CTIA, The Wireless Association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8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043" t="4229" r="784" b="775"/>
          <a:stretch/>
        </p:blipFill>
        <p:spPr>
          <a:xfrm>
            <a:off x="4095850" y="345572"/>
            <a:ext cx="8092975" cy="3946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5" y="4292509"/>
            <a:ext cx="7111626" cy="2330542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4</a:t>
            </a:fld>
            <a:r>
              <a:rPr lang="en-US" dirty="0"/>
              <a:t>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/>
          </p:nvPr>
        </p:nvSpPr>
        <p:spPr>
          <a:xfrm>
            <a:off x="488897" y="558175"/>
            <a:ext cx="11209064" cy="1436423"/>
          </a:xfrm>
        </p:spPr>
        <p:txBody>
          <a:bodyPr/>
          <a:lstStyle/>
          <a:p>
            <a:r>
              <a:rPr lang="es-MX" sz="2800" dirty="0"/>
              <a:t>La experiencia europea</a:t>
            </a:r>
          </a:p>
        </p:txBody>
      </p:sp>
      <p:sp>
        <p:nvSpPr>
          <p:cNvPr id="12" name="10 CuadroTexto"/>
          <p:cNvSpPr txBox="1"/>
          <p:nvPr/>
        </p:nvSpPr>
        <p:spPr>
          <a:xfrm>
            <a:off x="7266870" y="3594169"/>
            <a:ext cx="3781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Fuente: </a:t>
            </a:r>
            <a:r>
              <a:rPr lang="es-MX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Cullen International</a:t>
            </a:r>
            <a:endParaRPr lang="en-US" sz="11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488897" y="1884161"/>
            <a:ext cx="4717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MX" sz="2400" dirty="0">
                <a:solidFill>
                  <a:schemeClr val="tx2"/>
                </a:solidFill>
                <a:latin typeface="Calibri" panose="020F0502020204030204" pitchFamily="34" charset="0"/>
              </a:rPr>
              <a:t>Cooperación internacional en 5G</a:t>
            </a:r>
          </a:p>
        </p:txBody>
      </p:sp>
      <p:sp>
        <p:nvSpPr>
          <p:cNvPr id="15" name="Rectangle 5"/>
          <p:cNvSpPr/>
          <p:nvPr/>
        </p:nvSpPr>
        <p:spPr>
          <a:xfrm>
            <a:off x="7266870" y="4711441"/>
            <a:ext cx="4717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MX" sz="2400" dirty="0">
                <a:solidFill>
                  <a:schemeClr val="tx2"/>
                </a:solidFill>
                <a:latin typeface="Calibri" panose="020F0502020204030204" pitchFamily="34" charset="0"/>
              </a:rPr>
              <a:t>Diferentes perspectivas en bandas de espectro “pioneras”</a:t>
            </a:r>
          </a:p>
        </p:txBody>
      </p:sp>
      <p:sp>
        <p:nvSpPr>
          <p:cNvPr id="18" name="10 CuadroTexto"/>
          <p:cNvSpPr txBox="1"/>
          <p:nvPr/>
        </p:nvSpPr>
        <p:spPr>
          <a:xfrm>
            <a:off x="2715855" y="6510656"/>
            <a:ext cx="3781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Fuente: </a:t>
            </a:r>
            <a:r>
              <a:rPr lang="es-MX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Cullen International</a:t>
            </a:r>
            <a:endParaRPr lang="en-US" sz="11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5</a:t>
            </a:fld>
            <a:r>
              <a:rPr lang="en-US" dirty="0"/>
              <a:t>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/>
          </p:nvPr>
        </p:nvSpPr>
        <p:spPr>
          <a:xfrm>
            <a:off x="458401" y="651910"/>
            <a:ext cx="11209064" cy="867338"/>
          </a:xfrm>
        </p:spPr>
        <p:txBody>
          <a:bodyPr/>
          <a:lstStyle/>
          <a:p>
            <a:r>
              <a:rPr lang="es-MX" sz="2800" dirty="0"/>
              <a:t>AT&amp;T 5G Evolution en EE.UU.</a:t>
            </a:r>
          </a:p>
        </p:txBody>
      </p:sp>
      <p:sp>
        <p:nvSpPr>
          <p:cNvPr id="43" name="Rectangle 5"/>
          <p:cNvSpPr/>
          <p:nvPr/>
        </p:nvSpPr>
        <p:spPr>
          <a:xfrm>
            <a:off x="458401" y="3878859"/>
            <a:ext cx="3776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Planes para 20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transportes subterráneos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en 2017</a:t>
            </a:r>
          </a:p>
        </p:txBody>
      </p:sp>
      <p:sp>
        <p:nvSpPr>
          <p:cNvPr id="45" name="Rectangle 5"/>
          <p:cNvSpPr/>
          <p:nvPr/>
        </p:nvSpPr>
        <p:spPr>
          <a:xfrm>
            <a:off x="4295489" y="3896918"/>
            <a:ext cx="3776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5G Disponible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en zonas seleccionadas de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Austin TX</a:t>
            </a:r>
          </a:p>
        </p:txBody>
      </p:sp>
      <p:sp>
        <p:nvSpPr>
          <p:cNvPr id="27" name="Rectangle 5"/>
          <p:cNvSpPr/>
          <p:nvPr/>
        </p:nvSpPr>
        <p:spPr>
          <a:xfrm>
            <a:off x="7854202" y="4063524"/>
            <a:ext cx="3776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Pruebas piloto en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4 ciudades del país </a:t>
            </a:r>
          </a:p>
        </p:txBody>
      </p:sp>
      <p:pic>
        <p:nvPicPr>
          <p:cNvPr id="29" name="Picture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31" y="1843314"/>
            <a:ext cx="1996490" cy="1996490"/>
          </a:xfrm>
          <a:prstGeom prst="rect">
            <a:avLst/>
          </a:prstGeom>
        </p:spPr>
      </p:pic>
      <p:pic>
        <p:nvPicPr>
          <p:cNvPr id="32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54" y="1954676"/>
            <a:ext cx="1885128" cy="1885128"/>
          </a:xfrm>
          <a:prstGeom prst="rect">
            <a:avLst/>
          </a:prstGeom>
        </p:spPr>
      </p:pic>
      <p:pic>
        <p:nvPicPr>
          <p:cNvPr id="33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34" y="1974843"/>
            <a:ext cx="1844794" cy="1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4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3"/>
          <p:cNvSpPr>
            <a:spLocks noGrp="1"/>
          </p:cNvSpPr>
          <p:nvPr>
            <p:ph sz="quarter" idx="12"/>
          </p:nvPr>
        </p:nvSpPr>
        <p:spPr>
          <a:xfrm>
            <a:off x="458401" y="651910"/>
            <a:ext cx="11209064" cy="867338"/>
          </a:xfrm>
        </p:spPr>
        <p:txBody>
          <a:bodyPr/>
          <a:lstStyle/>
          <a:p>
            <a:r>
              <a:rPr lang="es-MX" sz="2800" dirty="0"/>
              <a:t>¿Cómo acelerar el desarrollo de 5G?</a:t>
            </a:r>
          </a:p>
        </p:txBody>
      </p:sp>
      <p:sp>
        <p:nvSpPr>
          <p:cNvPr id="8" name="Rectangle 5"/>
          <p:cNvSpPr/>
          <p:nvPr/>
        </p:nvSpPr>
        <p:spPr>
          <a:xfrm>
            <a:off x="-61828" y="3740154"/>
            <a:ext cx="41281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Espectro armonizado </a:t>
            </a:r>
          </a:p>
          <a:p>
            <a:pPr algn="ctr"/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&lt; 1GHz, </a:t>
            </a:r>
          </a:p>
          <a:p>
            <a:pPr algn="ctr"/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entre 1-6GHz </a:t>
            </a:r>
          </a:p>
          <a:p>
            <a:pPr algn="ctr"/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&gt;24GHz </a:t>
            </a:r>
          </a:p>
          <a:p>
            <a:pPr algn="ctr"/>
            <a:endParaRPr lang="es-MX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/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Rectangle 5"/>
          <p:cNvSpPr/>
          <p:nvPr/>
        </p:nvSpPr>
        <p:spPr>
          <a:xfrm>
            <a:off x="3805141" y="3791305"/>
            <a:ext cx="3895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Predictibilidad y certidumbre a la inversión para el esquema de otorgamiento de licencias</a:t>
            </a:r>
          </a:p>
          <a:p>
            <a:pPr algn="ctr"/>
            <a:endParaRPr lang="es-MX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7830170" y="3762184"/>
            <a:ext cx="38512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Costos de espectro que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promuevan la adopción de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nuevas tecnologías y el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bienestar del consumidor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en el largo plazo </a:t>
            </a:r>
          </a:p>
        </p:txBody>
      </p:sp>
      <p:pic>
        <p:nvPicPr>
          <p:cNvPr id="15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" y="1350990"/>
            <a:ext cx="2330092" cy="2330092"/>
          </a:xfrm>
          <a:prstGeom prst="rect">
            <a:avLst/>
          </a:prstGeom>
        </p:spPr>
      </p:pic>
      <p:pic>
        <p:nvPicPr>
          <p:cNvPr id="18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5" y="1350990"/>
            <a:ext cx="2330092" cy="2330092"/>
          </a:xfrm>
          <a:prstGeom prst="rect">
            <a:avLst/>
          </a:prstGeom>
        </p:spPr>
      </p:pic>
      <p:pic>
        <p:nvPicPr>
          <p:cNvPr id="22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25" y="1410062"/>
            <a:ext cx="2330092" cy="23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0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769507"/>
      </p:ext>
    </p:extLst>
  </p:cSld>
  <p:clrMapOvr>
    <a:masterClrMapping/>
  </p:clrMapOvr>
</p:sld>
</file>

<file path=ppt/theme/theme1.xml><?xml version="1.0" encoding="utf-8"?>
<a:theme xmlns:a="http://schemas.openxmlformats.org/drawingml/2006/main" name="att_ext_wde_globe_att">
  <a:themeElements>
    <a:clrScheme name="ATT 3">
      <a:dk1>
        <a:srgbClr val="009FDB"/>
      </a:dk1>
      <a:lt1>
        <a:sysClr val="window" lastClr="FFFFFF"/>
      </a:lt1>
      <a:dk2>
        <a:srgbClr val="000000"/>
      </a:dk2>
      <a:lt2>
        <a:srgbClr val="D2D2D2"/>
      </a:lt2>
      <a:accent1>
        <a:srgbClr val="009FDB"/>
      </a:accent1>
      <a:accent2>
        <a:srgbClr val="EA7400"/>
      </a:accent2>
      <a:accent3>
        <a:srgbClr val="71C5E8"/>
      </a:accent3>
      <a:accent4>
        <a:srgbClr val="0568AE"/>
      </a:accent4>
      <a:accent5>
        <a:srgbClr val="959595"/>
      </a:accent5>
      <a:accent6>
        <a:srgbClr val="5A5A5A"/>
      </a:accent6>
      <a:hlink>
        <a:srgbClr val="0B1763"/>
      </a:hlink>
      <a:folHlink>
        <a:srgbClr val="056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wide_template [Read-Only]" id="{40FC4B0B-E46A-4675-9851-E986BC0EC161}" vid="{7BF067C6-3E61-4A43-98A5-3C7A19794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297DCF87588B642B2688C819F75E362" ma:contentTypeVersion="2" ma:contentTypeDescription="Crear nuevo documento." ma:contentTypeScope="" ma:versionID="c95cd6afee22374a09c9ae578f21b0b6">
  <xsd:schema xmlns:xsd="http://www.w3.org/2001/XMLSchema" xmlns:xs="http://www.w3.org/2001/XMLSchema" xmlns:p="http://schemas.microsoft.com/office/2006/metadata/properties" xmlns:ns1="http://schemas.microsoft.com/sharepoint/v3" xmlns:ns2="e1459bcb-a4d1-405c-b632-788a7b67bd74" targetNamespace="http://schemas.microsoft.com/office/2006/metadata/properties" ma:root="true" ma:fieldsID="a5726639a7bfddc82ddb275c5c18da3c" ns1:_="" ns2:_="">
    <xsd:import namespace="http://schemas.microsoft.com/sharepoint/v3"/>
    <xsd:import namespace="e1459bcb-a4d1-405c-b632-788a7b67bd7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59bcb-a4d1-405c-b632-788a7b67bd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2B17456-E7E0-446A-916A-62782FF80C3E}"/>
</file>

<file path=customXml/itemProps2.xml><?xml version="1.0" encoding="utf-8"?>
<ds:datastoreItem xmlns:ds="http://schemas.openxmlformats.org/officeDocument/2006/customXml" ds:itemID="{0FCAEE0A-FD1E-4212-A2F6-9F7615EF0747}"/>
</file>

<file path=customXml/itemProps3.xml><?xml version="1.0" encoding="utf-8"?>
<ds:datastoreItem xmlns:ds="http://schemas.openxmlformats.org/officeDocument/2006/customXml" ds:itemID="{CF36D202-9275-4105-A13B-A2F61A51D777}"/>
</file>

<file path=docProps/app.xml><?xml version="1.0" encoding="utf-8"?>
<Properties xmlns="http://schemas.openxmlformats.org/officeDocument/2006/extended-properties" xmlns:vt="http://schemas.openxmlformats.org/officeDocument/2006/docPropsVTypes">
  <Template>Plantilla Externa (Tamano Amplio)</Template>
  <TotalTime>15233</TotalTime>
  <Words>213</Words>
  <Application>Microsoft Office PowerPoint</Application>
  <PresentationFormat>Personalizado</PresentationFormat>
  <Paragraphs>51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ATT Aleck Sans</vt:lpstr>
      <vt:lpstr>Calibri</vt:lpstr>
      <vt:lpstr>Lucida Grande</vt:lpstr>
      <vt:lpstr>att_ext_wde_globe_att</vt:lpstr>
      <vt:lpstr> La experiencia de AT&amp;T en 5G  y las perspectivas del desarrollo en la región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AT&amp;T Comunicaciones Digitales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begin</dc:title>
  <dc:subject/>
  <dc:creator>Sanchez Martinez, Alejandro</dc:creator>
  <cp:keywords/>
  <dc:description/>
  <cp:lastModifiedBy>Natalia Silva</cp:lastModifiedBy>
  <cp:revision>145</cp:revision>
  <cp:lastPrinted>2017-04-10T19:42:35Z</cp:lastPrinted>
  <dcterms:created xsi:type="dcterms:W3CDTF">2017-04-05T20:48:46Z</dcterms:created>
  <dcterms:modified xsi:type="dcterms:W3CDTF">2017-09-07T15:10:42Z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0x010100C297DCF87588B642B2688C819F75E362</vt:lpwstr>
  </property>
</Properties>
</file>