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0" r:id="rId2"/>
    <p:sldId id="384" r:id="rId3"/>
    <p:sldId id="430" r:id="rId4"/>
    <p:sldId id="431" r:id="rId5"/>
    <p:sldId id="451" r:id="rId6"/>
    <p:sldId id="432" r:id="rId7"/>
    <p:sldId id="433" r:id="rId8"/>
    <p:sldId id="434" r:id="rId9"/>
    <p:sldId id="435" r:id="rId10"/>
    <p:sldId id="414" r:id="rId11"/>
    <p:sldId id="437" r:id="rId12"/>
    <p:sldId id="438" r:id="rId13"/>
    <p:sldId id="439" r:id="rId14"/>
    <p:sldId id="426" r:id="rId15"/>
    <p:sldId id="452" r:id="rId16"/>
    <p:sldId id="450" r:id="rId17"/>
    <p:sldId id="355" r:id="rId1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9" autoAdjust="0"/>
    <p:restoredTop sz="85704" autoAdjust="0"/>
  </p:normalViewPr>
  <p:slideViewPr>
    <p:cSldViewPr snapToGrid="0">
      <p:cViewPr varScale="1">
        <p:scale>
          <a:sx n="74" d="100"/>
          <a:sy n="74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4" d="100"/>
          <a:sy n="74" d="100"/>
        </p:scale>
        <p:origin x="2724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2546-4F06-4CDD-9F31-BEC92335959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D175-5C47-4314-BCF5-5070472326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8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66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3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85800"/>
            <a:ext cx="4465638" cy="33496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3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37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5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93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8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10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27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869950"/>
            <a:ext cx="4465638" cy="33496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52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4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61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1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685800"/>
            <a:ext cx="4465638" cy="33496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05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6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87412"/>
          </a:xfrm>
        </p:spPr>
        <p:txBody>
          <a:bodyPr anchor="b">
            <a:normAutofit/>
          </a:bodyPr>
          <a:lstStyle>
            <a:lvl1pPr marL="0" algn="r" defTabSz="914400" rtl="0" eaLnBrk="1" latinLnBrk="0" hangingPunct="1">
              <a:defRPr lang="en-US" sz="3500" b="1" kern="0" dirty="0">
                <a:solidFill>
                  <a:srgbClr val="4F81BD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2047875"/>
            <a:ext cx="6858000" cy="74295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buNone/>
              <a:defRPr lang="en-US" sz="20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157595" y="0"/>
            <a:ext cx="942109" cy="97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419" y="117475"/>
            <a:ext cx="8986981" cy="1061537"/>
          </a:xfrm>
          <a:noFill/>
          <a:ln>
            <a:noFill/>
          </a:ln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0" dirty="0">
                <a:solidFill>
                  <a:srgbClr val="4F81BD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02" y="1659374"/>
            <a:ext cx="8958698" cy="4351338"/>
          </a:xfrm>
        </p:spPr>
        <p:txBody>
          <a:bodyPr/>
          <a:lstStyle>
            <a:lvl1pPr marL="514350" indent="-514350">
              <a:buFont typeface="Wingdings" panose="05000000000000000000" pitchFamily="2" charset="2"/>
              <a:buChar char="Ø"/>
              <a:defRPr b="1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 i="1">
                <a:solidFill>
                  <a:schemeClr val="accent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8100291" y="20785"/>
            <a:ext cx="942109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550" y="1036137"/>
            <a:ext cx="9042400" cy="46181"/>
          </a:xfrm>
          <a:prstGeom prst="line">
            <a:avLst/>
          </a:prstGeom>
          <a:ln cap="sq">
            <a:solidFill>
              <a:schemeClr val="accent3">
                <a:alpha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2328" y="6257650"/>
            <a:ext cx="9042400" cy="46181"/>
          </a:xfrm>
          <a:prstGeom prst="line">
            <a:avLst/>
          </a:prstGeom>
          <a:ln cap="sq">
            <a:solidFill>
              <a:schemeClr val="accent3">
                <a:alpha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5" r="20492"/>
          <a:stretch/>
        </p:blipFill>
        <p:spPr>
          <a:xfrm>
            <a:off x="8100291" y="30310"/>
            <a:ext cx="942109" cy="977900"/>
          </a:xfrm>
          <a:prstGeom prst="rect">
            <a:avLst/>
          </a:prstGeom>
          <a:effectLst>
            <a:softEdge rad="0"/>
          </a:effectLst>
          <a:scene3d>
            <a:camera prst="orthographicFront">
              <a:rot lat="6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5446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4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0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30A0-C33A-4914-AA69-2A7D5A606188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1896107"/>
            <a:ext cx="8901954" cy="24443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The ITU Radio Regulations and its key role in global spectrum harmonization</a:t>
            </a:r>
            <a:br>
              <a:rPr lang="en-US" sz="3600" b="1" dirty="0">
                <a:solidFill>
                  <a:srgbClr val="7030A0"/>
                </a:solidFill>
              </a:rPr>
            </a:b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3387" y="3761910"/>
            <a:ext cx="8277226" cy="194982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600" b="1" i="0" dirty="0">
                <a:solidFill>
                  <a:schemeClr val="accent1">
                    <a:lumMod val="50000"/>
                  </a:schemeClr>
                </a:solidFill>
              </a:rPr>
              <a:t>Mario Maniewicz</a:t>
            </a:r>
          </a:p>
          <a:p>
            <a:pPr algn="ctr"/>
            <a:r>
              <a:rPr lang="en-US" sz="2600" b="1" i="0" dirty="0">
                <a:solidFill>
                  <a:schemeClr val="accent1">
                    <a:lumMod val="50000"/>
                  </a:schemeClr>
                </a:solidFill>
              </a:rPr>
              <a:t>Deputy Director, Radiocommunication Bureau</a:t>
            </a:r>
          </a:p>
          <a:p>
            <a:pPr algn="ctr"/>
            <a:r>
              <a:rPr lang="en-US" sz="2600" b="1" i="0" dirty="0">
                <a:solidFill>
                  <a:schemeClr val="accent1">
                    <a:lumMod val="50000"/>
                  </a:schemeClr>
                </a:solidFill>
              </a:rPr>
              <a:t>International Telecommunication Union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0483" y="6043749"/>
            <a:ext cx="8190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VII International Spectrum Congress</a:t>
            </a:r>
          </a:p>
          <a:p>
            <a:pPr algn="ctr"/>
            <a:r>
              <a:rPr lang="en-US" sz="1600" dirty="0"/>
              <a:t>5 - 6 September 2017, Bogota</a:t>
            </a:r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845431" y="179928"/>
            <a:ext cx="5121915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Key areas of participation (1)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1231" y="1203438"/>
            <a:ext cx="8706101" cy="1384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WRC Agenda development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WRC establishes the agenda for the next WRC and a preliminary agenda for the subsequent WRC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agenda is important, as it defines a legal scope for discussions, which remains stable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61230" y="2603286"/>
            <a:ext cx="8706101" cy="372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ITU-R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the heart of WRC preparations, development of technical and regulatory basis for WRC decisions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Crucial role of industry in every step of studies, e.g. for IMT: 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traffic estimations in Working Party 5D (WP5D)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Determining spectrum requirements (derived from traffic estimations)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identification of  suitable bands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studies of compatibility between new IMT and existing applications  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identification of candidate bands, regulatory solutions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Contribution of industry and other stakeholders is very valuable, especially in complex sharing studies where sometimes regulators may lack resources</a:t>
            </a:r>
          </a:p>
        </p:txBody>
      </p:sp>
    </p:spTree>
    <p:extLst>
      <p:ext uri="{BB962C8B-B14F-4D97-AF65-F5344CB8AC3E}">
        <p14:creationId xmlns:p14="http://schemas.microsoft.com/office/powerpoint/2010/main" val="347710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745243" y="179928"/>
            <a:ext cx="5322291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Key areas of participation (2)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-60129" y="1262429"/>
            <a:ext cx="9090918" cy="175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CPM-2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consolidates the results of the ITU-R studies,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agrees on regulatory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solutions in the CPM Report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key step in preparations – shaping proposals on spectrum allocations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 involvement of industry through input contributions and in discussions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-60129" y="3009483"/>
            <a:ext cx="9090918" cy="3785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the world highest decision-making entity on radio issues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treaty making Conference, so the final say remains with the Member States, who are responsible for: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Managing national frequency allocation tables, issuing spectrum licenses, enforcing regulations at national level, updating national regulations to take account of modified ITU Radio Regulations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Industry participate in WRCs either as Member States’ delegates or as observers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Observers 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ay submit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documents, provide advice (not proposals)</a:t>
            </a:r>
          </a:p>
          <a:p>
            <a:pPr lvl="2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Not authorized to participate in the debates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50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115537" y="164792"/>
            <a:ext cx="4581702" cy="95410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Key areas of participation</a:t>
            </a:r>
            <a:b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Regional preparations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91767" y="1500545"/>
            <a:ext cx="8997178" cy="335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dirty="0"/>
              <a:t>The role of the 6 Regional Telecommunication Organizations is constantly growing, both before and during WRCs</a:t>
            </a:r>
          </a:p>
          <a:p>
            <a:r>
              <a:rPr lang="en-US" sz="2000" dirty="0"/>
              <a:t>They consolidate views at regional level, assist in interregional discussions, which facilitate reaching a common understanding and save time during WRCs (few views instead of 193 views of ITU Members)</a:t>
            </a:r>
          </a:p>
          <a:p>
            <a:r>
              <a:rPr lang="en-US" sz="2000" dirty="0">
                <a:ea typeface="Verdana" panose="020B0604030504040204" pitchFamily="34" charset="0"/>
                <a:cs typeface="Verdana" panose="020B0604030504040204" pitchFamily="34" charset="0"/>
              </a:rPr>
              <a:t>WRC-15 </a:t>
            </a:r>
            <a:r>
              <a:rPr lang="en-US" sz="2000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two thirds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66%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n-US" sz="2000" dirty="0">
                <a:ea typeface="Verdana" panose="020B0604030504040204" pitchFamily="34" charset="0"/>
                <a:cs typeface="Verdana" panose="020B0604030504040204" pitchFamily="34" charset="0"/>
              </a:rPr>
              <a:t>of 678 docs were common proposals</a:t>
            </a:r>
          </a:p>
          <a:p>
            <a:r>
              <a:rPr lang="en-US" sz="2000" dirty="0"/>
              <a:t>ITU Radiocommunication Bureau facilitates coordination between regions by </a:t>
            </a:r>
            <a:r>
              <a:rPr lang="en-GB" sz="2000" dirty="0"/>
              <a:t>organizing  ITU Inter-regional Workshops, participating in the meetings of regional groups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-102257" y="4965535"/>
            <a:ext cx="9344062" cy="1937926"/>
            <a:chOff x="253136" y="4664187"/>
            <a:chExt cx="8567313" cy="1937926"/>
          </a:xfrm>
        </p:grpSpPr>
        <p:pic>
          <p:nvPicPr>
            <p:cNvPr id="10" name="Picture 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31032" y="4664187"/>
              <a:ext cx="8249265" cy="1353155"/>
            </a:xfrm>
            <a:prstGeom prst="rect">
              <a:avLst/>
            </a:prstGeom>
          </p:spPr>
        </p:pic>
        <p:sp>
          <p:nvSpPr>
            <p:cNvPr id="11" name="Rectangle 4"/>
            <p:cNvSpPr txBox="1">
              <a:spLocks noChangeArrowheads="1"/>
            </p:cNvSpPr>
            <p:nvPr/>
          </p:nvSpPr>
          <p:spPr bwMode="auto">
            <a:xfrm>
              <a:off x="253136" y="6017342"/>
              <a:ext cx="8567313" cy="584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36" tIns="45718" rIns="91436" bIns="4571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E438A"/>
                </a:buClr>
                <a:buSzPct val="110000"/>
                <a:buFont typeface="Wingdings" pitchFamily="2" charset="2"/>
                <a:buChar char="§"/>
                <a:tabLst>
                  <a:tab pos="1069975" algn="l"/>
                </a:tabLst>
                <a:defRPr sz="3200">
                  <a:solidFill>
                    <a:srgbClr val="5C5C5C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9CC"/>
                </a:buClr>
                <a:buFont typeface="Wingdings" pitchFamily="2" charset="2"/>
                <a:buChar char="Ø"/>
                <a:tabLst>
                  <a:tab pos="1069975" algn="l"/>
                </a:tabLst>
                <a:defRPr sz="2800">
                  <a:solidFill>
                    <a:srgbClr val="5C5C5C"/>
                  </a:solidFill>
                  <a:latin typeface="Verdana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99CC"/>
                </a:buClr>
                <a:buFont typeface="Wingdings" pitchFamily="2" charset="2"/>
                <a:buChar char="§"/>
                <a:tabLst>
                  <a:tab pos="1069975" algn="l"/>
                </a:tabLst>
                <a:defRPr sz="2400">
                  <a:solidFill>
                    <a:srgbClr val="5C5C5C"/>
                  </a:solidFill>
                  <a:latin typeface="Verdana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itchFamily="34" charset="0"/>
                <a:buChar char="–"/>
                <a:tabLst>
                  <a:tab pos="1069975" algn="l"/>
                </a:tabLst>
                <a:defRPr sz="2000">
                  <a:solidFill>
                    <a:srgbClr val="5C5C5C"/>
                  </a:solidFill>
                  <a:latin typeface="Verdana" pitchFamily="34" charset="0"/>
                </a:defRPr>
              </a:lvl9pPr>
            </a:lstStyle>
            <a:p>
              <a:pPr marL="0" indent="0" algn="ctr">
                <a:buNone/>
              </a:pPr>
              <a:r>
                <a:rPr lang="en-US" sz="1600" dirty="0">
                  <a:latin typeface="Modern No. 20" panose="02070704070505020303" pitchFamily="18" charset="0"/>
                </a:rPr>
                <a:t>Role of the Regional Groups is described in WRC Resolution 72 dealing with world and regional preparations  and originally developed at WRC-97 </a:t>
              </a:r>
              <a:endParaRPr lang="en-US" sz="1600" dirty="0">
                <a:solidFill>
                  <a:schemeClr val="tx2">
                    <a:lumMod val="75000"/>
                  </a:schemeClr>
                </a:solidFill>
                <a:latin typeface="Modern No. 20" panose="02070704070505020303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866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086683" y="164792"/>
            <a:ext cx="4639411" cy="95410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Key areas of participation</a:t>
            </a:r>
            <a:b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National preparations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48611" y="1872028"/>
            <a:ext cx="8884186" cy="409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National preparations – starting point in WRCs process. Country activities result in adopting a national position for WRC, which is further developed in regional and international discussions</a:t>
            </a:r>
          </a:p>
          <a:p>
            <a:pPr marL="342900" lvl="2" indent="-342900">
              <a:buClr>
                <a:srgbClr val="0E438A"/>
              </a:buCl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Regulators have to keep a balance between different spectrum users to respond to the needs of the population and national objectives -&gt;</a:t>
            </a:r>
          </a:p>
          <a:p>
            <a:pPr marL="342900" lvl="2" indent="-342900">
              <a:buClr>
                <a:srgbClr val="0E438A"/>
              </a:buCl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Trade-off between enabling emerging technologies and protecting incumbents, e.g. IMT vs. television in UHF band at WRC-15</a:t>
            </a:r>
          </a:p>
          <a:p>
            <a:pPr marL="342900" lvl="2" indent="-342900">
              <a:buClr>
                <a:srgbClr val="0E438A"/>
              </a:buClr>
              <a:buSzPct val="110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Sometimes industry tries to create incentives for promoting new applications</a:t>
            </a:r>
          </a:p>
          <a:p>
            <a:pPr marL="800100" lvl="3" indent="-342900">
              <a:buClr>
                <a:srgbClr val="0E438A"/>
              </a:buClr>
              <a:buSzPct val="110000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demonstrating their benefits for the economy and population</a:t>
            </a:r>
          </a:p>
          <a:p>
            <a:pPr marL="800100" lvl="3" indent="-342900">
              <a:buClr>
                <a:srgbClr val="0E438A"/>
              </a:buClr>
              <a:buSzPct val="110000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providing financial assistance in spectrum re-farming, conversion, incentive/reverse auctions, etc. </a:t>
            </a:r>
          </a:p>
        </p:txBody>
      </p:sp>
    </p:spTree>
    <p:extLst>
      <p:ext uri="{BB962C8B-B14F-4D97-AF65-F5344CB8AC3E}">
        <p14:creationId xmlns:p14="http://schemas.microsoft.com/office/powerpoint/2010/main" val="398585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206909" y="179928"/>
            <a:ext cx="4398961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Spectrum Harmonization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200" y="1825625"/>
            <a:ext cx="78007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tabLst>
                <a:tab pos="1069975" algn="l"/>
              </a:tabLst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be obtained from spectrum harmonization:</a:t>
            </a:r>
          </a:p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</a:pPr>
            <a:endParaRPr lang="en-US" sz="2400" i="0" kern="1200" dirty="0">
              <a:solidFill>
                <a:srgbClr val="5C5C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Economies of scale</a:t>
            </a:r>
          </a:p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tabLst>
                <a:tab pos="1069975" algn="l"/>
              </a:tabLst>
            </a:pPr>
            <a:endParaRPr lang="en-US" sz="2400" i="0" kern="1200" dirty="0">
              <a:solidFill>
                <a:srgbClr val="5C5C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Connectivity</a:t>
            </a:r>
          </a:p>
          <a:p>
            <a:pPr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tabLst>
                <a:tab pos="1069975" algn="l"/>
              </a:tabLst>
            </a:pPr>
            <a:endParaRPr lang="en-US" sz="2400" i="0" kern="1200" dirty="0">
              <a:solidFill>
                <a:srgbClr val="5C5C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65816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187668" y="179928"/>
            <a:ext cx="4437432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Spectrum Harmonization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90379" y="1712414"/>
            <a:ext cx="78007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i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two main challenges that need to be resolved at WRCs in order to reconcile conflicting requirements by casting a proper balance between: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for worldwide harmonization (to benefit from economies of scale, connectivity and interoperability) and the need for flexibility in spectrum allocations (one size may not fit all countries)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kern="1200" dirty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to accommodate new systems, applications and technologies as they arise and the need to protect existing radiocommunication services and their technological evolutions. </a:t>
            </a:r>
          </a:p>
        </p:txBody>
      </p:sp>
    </p:spTree>
    <p:extLst>
      <p:ext uri="{BB962C8B-B14F-4D97-AF65-F5344CB8AC3E}">
        <p14:creationId xmlns:p14="http://schemas.microsoft.com/office/powerpoint/2010/main" val="162678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615668" y="179928"/>
            <a:ext cx="358143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Arial" pitchFamily="34" charset="0"/>
              </a:rPr>
              <a:t>WRC-19 Challenges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1" y="1419498"/>
            <a:ext cx="9092336" cy="54385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51603" y="3424337"/>
            <a:ext cx="46266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fr-FR" sz="1600" dirty="0"/>
              <a:t>33.25 GHz of </a:t>
            </a:r>
            <a:r>
              <a:rPr lang="fr-FR" sz="1600" dirty="0" err="1"/>
              <a:t>spectrum</a:t>
            </a:r>
            <a:r>
              <a:rPr lang="fr-FR" sz="1600" dirty="0"/>
              <a:t> </a:t>
            </a:r>
            <a:r>
              <a:rPr lang="fr-FR" sz="1600" dirty="0" err="1"/>
              <a:t>under</a:t>
            </a:r>
            <a:r>
              <a:rPr lang="fr-FR" sz="1600" dirty="0"/>
              <a:t> </a:t>
            </a:r>
            <a:r>
              <a:rPr lang="fr-FR" sz="1600" dirty="0" err="1"/>
              <a:t>study</a:t>
            </a:r>
            <a:r>
              <a:rPr lang="fr-FR" sz="1600" dirty="0"/>
              <a:t> for IMT</a:t>
            </a:r>
          </a:p>
          <a:p>
            <a:pPr marL="214313" indent="-214313">
              <a:buFont typeface="Arial" charset="0"/>
              <a:buChar char="•"/>
            </a:pPr>
            <a:r>
              <a:rPr lang="fr-FR" sz="1600" dirty="0"/>
              <a:t>2.1 GHz </a:t>
            </a:r>
            <a:r>
              <a:rPr lang="fr-FR" sz="1600" dirty="0" err="1"/>
              <a:t>under</a:t>
            </a:r>
            <a:r>
              <a:rPr lang="fr-FR" sz="1600" dirty="0"/>
              <a:t> </a:t>
            </a:r>
            <a:r>
              <a:rPr lang="fr-FR" sz="1600" dirty="0" err="1"/>
              <a:t>study</a:t>
            </a:r>
            <a:r>
              <a:rPr lang="fr-FR" sz="1600" dirty="0"/>
              <a:t> for HAPS at global </a:t>
            </a:r>
            <a:r>
              <a:rPr lang="fr-FR" sz="1600" dirty="0" err="1"/>
              <a:t>level</a:t>
            </a:r>
            <a:endParaRPr lang="fr-FR" sz="1600" dirty="0"/>
          </a:p>
          <a:p>
            <a:pPr marL="214313" indent="-214313">
              <a:buFont typeface="Arial" charset="0"/>
              <a:buChar char="•"/>
            </a:pPr>
            <a:r>
              <a:rPr lang="fr-FR" sz="1600" dirty="0"/>
              <a:t>9 GHz </a:t>
            </a:r>
            <a:r>
              <a:rPr lang="fr-FR" sz="1600" dirty="0" err="1"/>
              <a:t>under</a:t>
            </a:r>
            <a:r>
              <a:rPr lang="fr-FR" sz="1600" dirty="0"/>
              <a:t> </a:t>
            </a:r>
            <a:r>
              <a:rPr lang="fr-FR" sz="1600" dirty="0" err="1"/>
              <a:t>study</a:t>
            </a:r>
            <a:r>
              <a:rPr lang="fr-FR" sz="1600" dirty="0"/>
              <a:t> for FSS at global </a:t>
            </a:r>
            <a:r>
              <a:rPr lang="fr-FR" sz="1600" dirty="0" err="1"/>
              <a:t>level</a:t>
            </a:r>
            <a:endParaRPr lang="fr-FR" sz="1600" dirty="0"/>
          </a:p>
          <a:p>
            <a:pPr marL="214313" indent="-214313">
              <a:buFont typeface="Arial" charset="0"/>
              <a:buChar char="•"/>
            </a:pPr>
            <a:r>
              <a:rPr lang="fr-FR" sz="1600" dirty="0"/>
              <a:t>24.25 GHz </a:t>
            </a:r>
            <a:r>
              <a:rPr lang="fr-FR" sz="1600" dirty="0" err="1"/>
              <a:t>without</a:t>
            </a:r>
            <a:r>
              <a:rPr lang="fr-FR" sz="1600" dirty="0"/>
              <a:t> </a:t>
            </a:r>
            <a:r>
              <a:rPr lang="fr-FR" sz="1600" dirty="0" err="1"/>
              <a:t>conflict</a:t>
            </a:r>
            <a:r>
              <a:rPr lang="fr-FR" sz="1600" dirty="0"/>
              <a:t> </a:t>
            </a:r>
            <a:r>
              <a:rPr lang="fr-FR" sz="1600" dirty="0" err="1"/>
              <a:t>between</a:t>
            </a:r>
            <a:r>
              <a:rPr lang="fr-FR" sz="1600" dirty="0"/>
              <a:t> IMT and HAPS or non-GSO FSS</a:t>
            </a:r>
          </a:p>
        </p:txBody>
      </p:sp>
    </p:spTree>
    <p:extLst>
      <p:ext uri="{BB962C8B-B14F-4D97-AF65-F5344CB8AC3E}">
        <p14:creationId xmlns:p14="http://schemas.microsoft.com/office/powerpoint/2010/main" val="472841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832" y="85061"/>
            <a:ext cx="952500" cy="9525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714097" y="1558839"/>
            <a:ext cx="7611297" cy="3335379"/>
          </a:xfrm>
          <a:prstGeom prst="ellipse">
            <a:avLst/>
          </a:prstGeom>
          <a:solidFill>
            <a:srgbClr val="1B5BA2">
              <a:lumMod val="60000"/>
              <a:lumOff val="40000"/>
            </a:srgbClr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 prst="relaxedInset"/>
            <a:contourClr>
              <a:srgbClr val="3333CC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09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C5C5C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rPr>
              <a:t>Thank you for your attention!</a:t>
            </a: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473405" y="5312755"/>
            <a:ext cx="8092680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7030A0"/>
                </a:solidFill>
              </a:rPr>
              <a:t>For more information: www.itu.int</a:t>
            </a:r>
            <a:endParaRPr lang="en-US" altLang="en-US" sz="1400" dirty="0">
              <a:solidFill>
                <a:srgbClr val="7030A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4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677912" y="179928"/>
            <a:ext cx="5456942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 err="1">
                <a:solidFill>
                  <a:schemeClr val="bg1"/>
                </a:solidFill>
                <a:latin typeface="Arial" pitchFamily="34" charset="0"/>
              </a:rPr>
              <a:t>Radiocommunications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 and ITU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82309" y="1146149"/>
            <a:ext cx="8684148" cy="624519"/>
          </a:xfrm>
          <a:prstGeom prst="right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002">
            <a:schemeClr val="dk2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4646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s-ES_tradn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1906</a:t>
            </a:r>
            <a:r>
              <a:rPr lang="ru-RU" altLang="es-ES_tradn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_tradnl" b="1" dirty="0">
                <a:solidFill>
                  <a:schemeClr val="bg1"/>
                </a:solidFill>
              </a:rPr>
              <a:t> </a:t>
            </a:r>
            <a:r>
              <a:rPr lang="en-US" altLang="es-ES_tradnl" dirty="0">
                <a:solidFill>
                  <a:schemeClr val="bg1"/>
                </a:solidFill>
              </a:rPr>
              <a:t>                                                                           </a:t>
            </a:r>
            <a:r>
              <a:rPr lang="en-US" altLang="es-ES_tradnl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309" y="1755625"/>
            <a:ext cx="2297896" cy="4929416"/>
            <a:chOff x="1101213" y="1755625"/>
            <a:chExt cx="2297896" cy="4929416"/>
          </a:xfrm>
        </p:grpSpPr>
        <p:pic>
          <p:nvPicPr>
            <p:cNvPr id="7" name="Picture 2" descr="http://www.itu.int/en/history/ImagesConferences/1906-Berlin-RC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213" y="3774714"/>
              <a:ext cx="2297896" cy="2910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1101213" y="1755625"/>
              <a:ext cx="1491831" cy="1955981"/>
              <a:chOff x="539552" y="2196364"/>
              <a:chExt cx="1491831" cy="2600788"/>
            </a:xfrm>
          </p:grpSpPr>
          <p:pic>
            <p:nvPicPr>
              <p:cNvPr id="9" name="Picture 2" descr="http://www.textually.org/textually/archives/archives/images/set2/telegraph1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39552" y="2196364"/>
                <a:ext cx="1491831" cy="1048059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Picture 4" descr="http://www.w3.org/2005/Talks/1111-maxf-delhi/telephone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57617" y="3249356"/>
                <a:ext cx="1151409" cy="154779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</p:grpSp>
      <p:grpSp>
        <p:nvGrpSpPr>
          <p:cNvPr id="11" name="Group 10"/>
          <p:cNvGrpSpPr/>
          <p:nvPr/>
        </p:nvGrpSpPr>
        <p:grpSpPr>
          <a:xfrm>
            <a:off x="6333859" y="1712272"/>
            <a:ext cx="2432598" cy="4815777"/>
            <a:chOff x="7840443" y="1712272"/>
            <a:chExt cx="2432598" cy="4815777"/>
          </a:xfrm>
        </p:grpSpPr>
        <p:pic>
          <p:nvPicPr>
            <p:cNvPr id="12" name="Picture 31" descr="R-REG-RR-2004-JPG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0443" y="3794378"/>
              <a:ext cx="2432598" cy="2733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7917296" y="1712272"/>
              <a:ext cx="1997786" cy="2049381"/>
              <a:chOff x="7917296" y="1712272"/>
              <a:chExt cx="1997786" cy="2049381"/>
            </a:xfrm>
          </p:grpSpPr>
          <p:pic>
            <p:nvPicPr>
              <p:cNvPr id="14" name="Picture 8" descr="http://tvbythenumbers.com/wp-content/uploads/2009/12/satellite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917296" y="2759125"/>
                <a:ext cx="1997786" cy="1002528"/>
              </a:xfrm>
              <a:prstGeom prst="rect">
                <a:avLst/>
              </a:prstGeom>
              <a:solidFill>
                <a:schemeClr val="tx2">
                  <a:lumMod val="90000"/>
                </a:schemeClr>
              </a:solidFill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5" name="Picture 4" descr="https://media.licdn.com/mpr/mpr/p/6/005/068/2b1/3b61a72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17296" y="1712272"/>
                <a:ext cx="1997786" cy="10187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2925675" y="2407662"/>
            <a:ext cx="2986156" cy="390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ea typeface="Verdana" panose="020B0604030504040204" pitchFamily="34" charset="0"/>
                <a:cs typeface="Verdana" panose="020B0604030504040204" pitchFamily="34" charset="0"/>
              </a:rPr>
              <a:t>Regulations anticipate and accommodate technological advancements</a:t>
            </a:r>
          </a:p>
          <a:p>
            <a:pPr marL="0" indent="0" algn="ctr">
              <a:buNone/>
            </a:pPr>
            <a:endParaRPr lang="en-US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ea typeface="Verdana" panose="020B0604030504040204" pitchFamily="34" charset="0"/>
                <a:cs typeface="Verdana" panose="020B0604030504040204" pitchFamily="34" charset="0"/>
              </a:rPr>
              <a:t>from the </a:t>
            </a:r>
            <a:r>
              <a:rPr lang="en-GB" sz="2000" dirty="0">
                <a:ea typeface="Verdana" panose="020B0604030504040204" pitchFamily="34" charset="0"/>
                <a:cs typeface="Verdana" panose="020B0604030504040204" pitchFamily="34" charset="0"/>
              </a:rPr>
              <a:t>first International      Radiotelegraph Convention, </a:t>
            </a:r>
            <a:r>
              <a:rPr lang="en-GB" sz="2000" b="1" dirty="0">
                <a:ea typeface="Verdana" panose="020B0604030504040204" pitchFamily="34" charset="0"/>
                <a:cs typeface="Verdana" panose="020B0604030504040204" pitchFamily="34" charset="0"/>
              </a:rPr>
              <a:t>1906</a:t>
            </a:r>
            <a:r>
              <a:rPr lang="en-GB" sz="2000" dirty="0">
                <a:ea typeface="Verdana" panose="020B0604030504040204" pitchFamily="34" charset="0"/>
                <a:cs typeface="Verdana" panose="020B0604030504040204" pitchFamily="34" charset="0"/>
              </a:rPr>
              <a:t>     to the Radio Regulations, </a:t>
            </a:r>
            <a:r>
              <a:rPr lang="en-GB" sz="2000" b="1" dirty="0"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136039" y="306503"/>
            <a:ext cx="6680034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400" dirty="0" err="1">
                <a:solidFill>
                  <a:schemeClr val="bg1"/>
                </a:solidFill>
                <a:latin typeface="Arial" pitchFamily="34" charset="0"/>
              </a:rPr>
              <a:t>Radiocommunications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</a:rPr>
              <a:t> in the ICT Ecosystem</a:t>
            </a:r>
            <a:endParaRPr lang="en-US" altLang="en-US" sz="2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171647" y="1192065"/>
            <a:ext cx="8765357" cy="548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Broadcasting and broadcasting satellite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TV and sound program delivery to population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satellites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Broadband Mobile networks infrastructure, mobile and emergency communications in remote areas, Broadcasting infrastructure.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Networks: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mobile networks infrastructure, fixed wireless access, backbone lines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Broadband networks: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ubiquitous connectivity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Radiolocation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transport safety,  anti-collision devices for intelligent transport systems (ITS), air/maritime traffic control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Radionavigation systems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(space and terrestrial) : Location and navigation, a key component of the connected society</a:t>
            </a:r>
          </a:p>
          <a:p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satellites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Earth Observation, Meteorology (sources of high value information on space, natural resources, climate change, weather and disaster prediction)</a:t>
            </a:r>
          </a:p>
          <a:p>
            <a:pPr marL="0" indent="0">
              <a:buNone/>
            </a:pPr>
            <a:endParaRPr lang="en-US" sz="2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8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772145" y="179928"/>
            <a:ext cx="5407827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Long-Term Spectrum Planning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68264" y="1449240"/>
            <a:ext cx="7722818" cy="393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400" dirty="0"/>
              <a:t>Radiocommunication networks, whether for mobile, satellites, broadcasting or other services, require very large investments for long periods.</a:t>
            </a:r>
          </a:p>
          <a:p>
            <a:r>
              <a:rPr lang="en-US" sz="2400" dirty="0"/>
              <a:t>Spectrum, the foundation on which they rely, should be stable and not be challenged over such long periods.</a:t>
            </a:r>
          </a:p>
          <a:p>
            <a:pPr lvl="0"/>
            <a:r>
              <a:rPr lang="en-US" sz="2400" dirty="0"/>
              <a:t>Long term spectrum planning, in a stable, sustainable and protective way, is essential to the success of </a:t>
            </a:r>
            <a:r>
              <a:rPr lang="en-US" sz="2400" dirty="0" err="1"/>
              <a:t>radiocommunications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04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309160" y="179928"/>
            <a:ext cx="6333785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Role of ITU in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</a:rPr>
              <a:t>radiocommunications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68264" y="1449240"/>
            <a:ext cx="7722818" cy="371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Developing and updating international regulations on the use of orbit /spectrum at world and regional radio conferences</a:t>
            </a:r>
            <a:endParaRPr lang="en-US" sz="2400" u="sng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Applying these regulations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Developing and adopting standards and best practices on the use of orbit/spectrum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Disseminating information on these regulations, standards and best practices</a:t>
            </a:r>
          </a:p>
          <a:p>
            <a:pPr marL="0" indent="0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6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293723" y="1499563"/>
            <a:ext cx="8712968" cy="445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regulatory certainty for a multi-trillion dollars industry which provide services to billions of users worldwide and plays an increasingly important role in the development of our societies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fixed, mobile, satellites and broadcasting industries, global spectrum harmonization is essential to create economies of scale, roaming and interoperability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certainty requires consensus in order to achieve stable results. This demands time, efforts and patience.</a:t>
            </a:r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457766" y="179928"/>
            <a:ext cx="3897221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Purpose of ITU WRCs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17427" y="154139"/>
            <a:ext cx="7236276" cy="95410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Involvement of administrations,</a:t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industry and other stakeholders in WRCs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02" y="1780722"/>
            <a:ext cx="8435818" cy="405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5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906615" y="179928"/>
            <a:ext cx="2999539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ITU membership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71291" y="5270470"/>
            <a:ext cx="7880230" cy="70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itchFamily="2" charset="2"/>
              <a:buChar char="§"/>
              <a:tabLst>
                <a:tab pos="1069975" algn="l"/>
              </a:tabLst>
              <a:defRPr sz="3200">
                <a:solidFill>
                  <a:srgbClr val="5C5C5C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Ø"/>
              <a:tabLst>
                <a:tab pos="1069975" algn="l"/>
              </a:tabLst>
              <a:defRPr sz="2800">
                <a:solidFill>
                  <a:srgbClr val="5C5C5C"/>
                </a:solidFill>
                <a:latin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itchFamily="2" charset="2"/>
              <a:buChar char="§"/>
              <a:tabLst>
                <a:tab pos="1069975" algn="l"/>
              </a:tabLst>
              <a:defRPr sz="2400">
                <a:solidFill>
                  <a:srgbClr val="5C5C5C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tabLst>
                <a:tab pos="1069975" algn="l"/>
              </a:tabLst>
              <a:defRPr sz="2000">
                <a:solidFill>
                  <a:srgbClr val="5C5C5C"/>
                </a:solidFill>
                <a:latin typeface="Verdana" pitchFamily="34" charset="0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ITU members may participate in preparations for WRCs</a:t>
            </a:r>
            <a:b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attend WRCs in various capacities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5868" b="13782"/>
          <a:stretch/>
        </p:blipFill>
        <p:spPr>
          <a:xfrm>
            <a:off x="-397" y="1419507"/>
            <a:ext cx="9144793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7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3385112" y="179928"/>
            <a:ext cx="2042547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WRC cycle</a:t>
            </a:r>
            <a:endParaRPr lang="en-US" altLang="en-US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" name="Round Same Side Corner Rectangle 4"/>
          <p:cNvSpPr/>
          <p:nvPr/>
        </p:nvSpPr>
        <p:spPr>
          <a:xfrm>
            <a:off x="1712511" y="4736114"/>
            <a:ext cx="5198625" cy="7193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13970" rIns="13970" bIns="13970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dirty="0"/>
          </a:p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dirty="0"/>
          </a:p>
        </p:txBody>
      </p:sp>
      <p:sp>
        <p:nvSpPr>
          <p:cNvPr id="17" name="Rounded Rectangle 4"/>
          <p:cNvSpPr/>
          <p:nvPr/>
        </p:nvSpPr>
        <p:spPr>
          <a:xfrm>
            <a:off x="4443619" y="3791000"/>
            <a:ext cx="4251655" cy="6412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8590" tIns="148590" rIns="148590" bIns="148590" numCol="1" spcCol="1270" anchor="ctr" anchorCtr="0">
            <a:noAutofit/>
          </a:bodyPr>
          <a:lstStyle/>
          <a:p>
            <a:pPr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900"/>
          </a:p>
        </p:txBody>
      </p:sp>
      <p:sp>
        <p:nvSpPr>
          <p:cNvPr id="18" name="Rounded Rectangle 4"/>
          <p:cNvSpPr/>
          <p:nvPr/>
        </p:nvSpPr>
        <p:spPr>
          <a:xfrm>
            <a:off x="4475972" y="4671357"/>
            <a:ext cx="4251655" cy="6412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8590" tIns="148590" rIns="148590" bIns="148590" numCol="1" spcCol="1270" anchor="ctr" anchorCtr="0">
            <a:noAutofit/>
          </a:bodyPr>
          <a:lstStyle/>
          <a:p>
            <a:pPr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900"/>
          </a:p>
        </p:txBody>
      </p:sp>
      <p:grpSp>
        <p:nvGrpSpPr>
          <p:cNvPr id="19" name="Group 18"/>
          <p:cNvGrpSpPr/>
          <p:nvPr/>
        </p:nvGrpSpPr>
        <p:grpSpPr>
          <a:xfrm>
            <a:off x="77154" y="5679438"/>
            <a:ext cx="8618120" cy="775760"/>
            <a:chOff x="1792742" y="5679438"/>
            <a:chExt cx="8618120" cy="775760"/>
          </a:xfrm>
        </p:grpSpPr>
        <p:sp>
          <p:nvSpPr>
            <p:cNvPr id="20" name="7-Point Star 19"/>
            <p:cNvSpPr/>
            <p:nvPr/>
          </p:nvSpPr>
          <p:spPr>
            <a:xfrm>
              <a:off x="1792742" y="6169408"/>
              <a:ext cx="250047" cy="171469"/>
            </a:xfrm>
            <a:prstGeom prst="star7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7-Point Star 20"/>
            <p:cNvSpPr/>
            <p:nvPr/>
          </p:nvSpPr>
          <p:spPr>
            <a:xfrm>
              <a:off x="1793925" y="5777047"/>
              <a:ext cx="250047" cy="204892"/>
            </a:xfrm>
            <a:prstGeom prst="star7">
              <a:avLst/>
            </a:prstGeom>
            <a:solidFill>
              <a:srgbClr val="99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19295" y="5679438"/>
              <a:ext cx="4581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-    </a:t>
              </a:r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 involvement of industry</a:t>
              </a:r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9901" y="6055088"/>
              <a:ext cx="81309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50000"/>
                    </a:schemeClr>
                  </a:solidFill>
                </a:rPr>
                <a:t>-    </a:t>
              </a:r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involvement through administrations or in the observer capacity</a:t>
              </a:r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715" y="1018417"/>
            <a:ext cx="8426377" cy="1078762"/>
            <a:chOff x="2221038" y="1038009"/>
            <a:chExt cx="6601622" cy="1078762"/>
          </a:xfrm>
        </p:grpSpPr>
        <p:grpSp>
          <p:nvGrpSpPr>
            <p:cNvPr id="25" name="Group 24"/>
            <p:cNvGrpSpPr/>
            <p:nvPr/>
          </p:nvGrpSpPr>
          <p:grpSpPr>
            <a:xfrm>
              <a:off x="4579664" y="1038009"/>
              <a:ext cx="4242996" cy="888221"/>
              <a:chOff x="284332" y="51131"/>
              <a:chExt cx="4242996" cy="101615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84332" y="152161"/>
                <a:ext cx="4232522" cy="9151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Develops agenda for the next WRC and preliminary agenda for subsequent WRC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/>
              </a:p>
            </p:txBody>
          </p:sp>
          <p:sp>
            <p:nvSpPr>
              <p:cNvPr id="33" name="Rounded Rectangle 4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3100"/>
              </a:p>
            </p:txBody>
          </p:sp>
        </p:grpSp>
        <p:sp>
          <p:nvSpPr>
            <p:cNvPr id="26" name="Up Arrow 25"/>
            <p:cNvSpPr/>
            <p:nvPr/>
          </p:nvSpPr>
          <p:spPr>
            <a:xfrm rot="5400000">
              <a:off x="4268291" y="1393103"/>
              <a:ext cx="235912" cy="360179"/>
            </a:xfrm>
            <a:prstGeom prst="up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>
                    <a:lumMod val="60000"/>
                    <a:lumOff val="40000"/>
                  </a:schemeClr>
                </a:gs>
                <a:gs pos="52000">
                  <a:srgbClr val="0066FF"/>
                </a:gs>
                <a:gs pos="6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7-Point Star 26"/>
            <p:cNvSpPr/>
            <p:nvPr/>
          </p:nvSpPr>
          <p:spPr>
            <a:xfrm>
              <a:off x="2221038" y="1533833"/>
              <a:ext cx="206854" cy="157316"/>
            </a:xfrm>
            <a:prstGeom prst="star7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482043" y="1314986"/>
              <a:ext cx="1724114" cy="573636"/>
              <a:chOff x="0" y="496"/>
              <a:chExt cx="2438400" cy="1934765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30" name="Rounded Rectangle 29"/>
              <p:cNvSpPr/>
              <p:nvPr/>
            </p:nvSpPr>
            <p:spPr>
              <a:xfrm>
                <a:off x="0" y="496"/>
                <a:ext cx="2438400" cy="193476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>
                <a:off x="94446" y="278459"/>
                <a:ext cx="2249506" cy="141334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0" tIns="114300" rIns="228600" bIns="114300" numCol="1" spcCol="1270" anchor="ctr" anchorCtr="0">
                <a:noAutofit/>
              </a:bodyPr>
              <a:lstStyle/>
              <a:p>
                <a:pPr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</a:rPr>
                  <a:t>WRC-n</a:t>
                </a:r>
                <a:endParaRPr lang="en-GB" sz="2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9" name="Up Arrow 28"/>
            <p:cNvSpPr/>
            <p:nvPr/>
          </p:nvSpPr>
          <p:spPr>
            <a:xfrm rot="10800000">
              <a:off x="3209816" y="1903879"/>
              <a:ext cx="248355" cy="212892"/>
            </a:xfrm>
            <a:prstGeom prst="upArrow">
              <a:avLst>
                <a:gd name="adj1" fmla="val 50000"/>
                <a:gd name="adj2" fmla="val 3500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4" name="Group 33"/>
          <p:cNvGrpSpPr/>
          <p:nvPr/>
        </p:nvGrpSpPr>
        <p:grpSpPr>
          <a:xfrm>
            <a:off x="83716" y="1911336"/>
            <a:ext cx="8413006" cy="1018342"/>
            <a:chOff x="2188616" y="1930922"/>
            <a:chExt cx="6667707" cy="1018342"/>
          </a:xfrm>
        </p:grpSpPr>
        <p:grpSp>
          <p:nvGrpSpPr>
            <p:cNvPr id="35" name="Group 34"/>
            <p:cNvGrpSpPr/>
            <p:nvPr/>
          </p:nvGrpSpPr>
          <p:grpSpPr>
            <a:xfrm>
              <a:off x="2491876" y="2124544"/>
              <a:ext cx="1724114" cy="573636"/>
              <a:chOff x="0" y="496"/>
              <a:chExt cx="2438400" cy="1934765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42" name="Rounded Rectangle 41"/>
              <p:cNvSpPr/>
              <p:nvPr/>
            </p:nvSpPr>
            <p:spPr>
              <a:xfrm>
                <a:off x="0" y="496"/>
                <a:ext cx="2438400" cy="193476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ounded Rectangle 4"/>
              <p:cNvSpPr/>
              <p:nvPr/>
            </p:nvSpPr>
            <p:spPr>
              <a:xfrm>
                <a:off x="94446" y="278459"/>
                <a:ext cx="2249506" cy="141334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0" tIns="114300" rIns="228600" bIns="114300" numCol="1" spcCol="1270" anchor="ctr" anchorCtr="0">
                <a:noAutofit/>
              </a:bodyPr>
              <a:lstStyle/>
              <a:p>
                <a:pPr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</a:rPr>
                  <a:t>CPM-1</a:t>
                </a:r>
                <a:endParaRPr lang="en-GB" sz="2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589123" y="1930922"/>
              <a:ext cx="4267200" cy="888221"/>
              <a:chOff x="284094" y="51131"/>
              <a:chExt cx="4267200" cy="101615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284094" y="152161"/>
                <a:ext cx="4267200" cy="9151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000" baseline="30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Conference Preparatory Meeting </a:t>
                </a:r>
                <a:r>
                  <a:rPr lang="en-US" sz="2200" dirty="0">
                    <a:solidFill>
                      <a:schemeClr val="bg1"/>
                    </a:solidFill>
                  </a:rPr>
                  <a:t>(CPM)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organizes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ITU-R preparatory studies to WRC</a:t>
                </a:r>
                <a:endParaRPr lang="en-GB" dirty="0"/>
              </a:p>
            </p:txBody>
          </p:sp>
          <p:sp>
            <p:nvSpPr>
              <p:cNvPr id="41" name="Rounded Rectangle 4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3100"/>
              </a:p>
            </p:txBody>
          </p:sp>
        </p:grpSp>
        <p:sp>
          <p:nvSpPr>
            <p:cNvPr id="37" name="7-Point Star 36"/>
            <p:cNvSpPr/>
            <p:nvPr/>
          </p:nvSpPr>
          <p:spPr>
            <a:xfrm>
              <a:off x="2188616" y="2307107"/>
              <a:ext cx="239276" cy="183681"/>
            </a:xfrm>
            <a:prstGeom prst="star7">
              <a:avLst/>
            </a:prstGeom>
            <a:solidFill>
              <a:srgbClr val="99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Up Arrow 37"/>
            <p:cNvSpPr/>
            <p:nvPr/>
          </p:nvSpPr>
          <p:spPr>
            <a:xfrm rot="10800000">
              <a:off x="3209815" y="2736372"/>
              <a:ext cx="248355" cy="212892"/>
            </a:xfrm>
            <a:prstGeom prst="upArrow">
              <a:avLst>
                <a:gd name="adj1" fmla="val 50000"/>
                <a:gd name="adj2" fmla="val 3500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Up Arrow 38"/>
            <p:cNvSpPr/>
            <p:nvPr/>
          </p:nvSpPr>
          <p:spPr>
            <a:xfrm rot="5400000">
              <a:off x="4270501" y="2235401"/>
              <a:ext cx="235912" cy="345399"/>
            </a:xfrm>
            <a:prstGeom prst="up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>
                    <a:lumMod val="60000"/>
                    <a:lumOff val="40000"/>
                  </a:schemeClr>
                </a:gs>
                <a:gs pos="52000">
                  <a:srgbClr val="0066FF"/>
                </a:gs>
                <a:gs pos="6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4" name="Group 43"/>
          <p:cNvGrpSpPr/>
          <p:nvPr/>
        </p:nvGrpSpPr>
        <p:grpSpPr>
          <a:xfrm>
            <a:off x="83716" y="2808570"/>
            <a:ext cx="8413009" cy="1107729"/>
            <a:chOff x="2208802" y="2798305"/>
            <a:chExt cx="6637917" cy="1107729"/>
          </a:xfrm>
        </p:grpSpPr>
        <p:grpSp>
          <p:nvGrpSpPr>
            <p:cNvPr id="45" name="Group 44"/>
            <p:cNvGrpSpPr/>
            <p:nvPr/>
          </p:nvGrpSpPr>
          <p:grpSpPr>
            <a:xfrm>
              <a:off x="4579519" y="2798305"/>
              <a:ext cx="4267200" cy="888221"/>
              <a:chOff x="284187" y="51131"/>
              <a:chExt cx="4267200" cy="101615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284187" y="152161"/>
                <a:ext cx="4267200" cy="9151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 technical, operational and procedural solutions</a:t>
                </a:r>
                <a:r>
                  <a:rPr lang="en-US" sz="2000" dirty="0"/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WRC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/>
              </a:p>
            </p:txBody>
          </p:sp>
          <p:sp>
            <p:nvSpPr>
              <p:cNvPr id="53" name="Rounded Rectangle 4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3100"/>
              </a:p>
            </p:txBody>
          </p:sp>
        </p:grpSp>
        <p:sp>
          <p:nvSpPr>
            <p:cNvPr id="46" name="7-Point Star 45"/>
            <p:cNvSpPr/>
            <p:nvPr/>
          </p:nvSpPr>
          <p:spPr>
            <a:xfrm>
              <a:off x="2208802" y="3189912"/>
              <a:ext cx="241849" cy="171655"/>
            </a:xfrm>
            <a:prstGeom prst="star7">
              <a:avLst/>
            </a:prstGeom>
            <a:solidFill>
              <a:srgbClr val="990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482043" y="2982389"/>
              <a:ext cx="1724114" cy="693083"/>
              <a:chOff x="0" y="496"/>
              <a:chExt cx="2438400" cy="1934765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50" name="Rounded Rectangle 49"/>
              <p:cNvSpPr/>
              <p:nvPr/>
            </p:nvSpPr>
            <p:spPr>
              <a:xfrm>
                <a:off x="0" y="496"/>
                <a:ext cx="2438400" cy="193476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Rounded Rectangle 4"/>
              <p:cNvSpPr/>
              <p:nvPr/>
            </p:nvSpPr>
            <p:spPr>
              <a:xfrm>
                <a:off x="94446" y="30207"/>
                <a:ext cx="2249506" cy="166159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0" tIns="114300" rIns="228600" bIns="114300" numCol="1" spcCol="1270" anchor="ctr" anchorCtr="0">
                <a:noAutofit/>
              </a:bodyPr>
              <a:lstStyle/>
              <a:p>
                <a:pPr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</a:rPr>
                  <a:t>ITU-R studies</a:t>
                </a:r>
                <a:endParaRPr lang="en-GB" sz="2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8" name="Up Arrow 47"/>
            <p:cNvSpPr/>
            <p:nvPr/>
          </p:nvSpPr>
          <p:spPr>
            <a:xfrm rot="10800000">
              <a:off x="3209815" y="3693142"/>
              <a:ext cx="248355" cy="212892"/>
            </a:xfrm>
            <a:prstGeom prst="upArrow">
              <a:avLst>
                <a:gd name="adj1" fmla="val 50000"/>
                <a:gd name="adj2" fmla="val 3500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Up Arrow 48"/>
            <p:cNvSpPr/>
            <p:nvPr/>
          </p:nvSpPr>
          <p:spPr>
            <a:xfrm rot="5400000">
              <a:off x="4288218" y="3184679"/>
              <a:ext cx="222019" cy="343026"/>
            </a:xfrm>
            <a:prstGeom prst="up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>
                    <a:lumMod val="60000"/>
                    <a:lumOff val="40000"/>
                  </a:schemeClr>
                </a:gs>
                <a:gs pos="52000">
                  <a:srgbClr val="0066FF"/>
                </a:gs>
                <a:gs pos="6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54" name="Group 53"/>
          <p:cNvGrpSpPr/>
          <p:nvPr/>
        </p:nvGrpSpPr>
        <p:grpSpPr>
          <a:xfrm>
            <a:off x="93548" y="3686374"/>
            <a:ext cx="8403171" cy="1102656"/>
            <a:chOff x="1799304" y="3686374"/>
            <a:chExt cx="8212341" cy="1102656"/>
          </a:xfrm>
        </p:grpSpPr>
        <p:grpSp>
          <p:nvGrpSpPr>
            <p:cNvPr id="55" name="Group 54"/>
            <p:cNvGrpSpPr/>
            <p:nvPr/>
          </p:nvGrpSpPr>
          <p:grpSpPr>
            <a:xfrm>
              <a:off x="1799304" y="3686374"/>
              <a:ext cx="8212341" cy="1102656"/>
              <a:chOff x="2252230" y="3667521"/>
              <a:chExt cx="6639131" cy="1102656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4624161" y="3667521"/>
                <a:ext cx="4267200" cy="888221"/>
                <a:chOff x="284157" y="51131"/>
                <a:chExt cx="4267200" cy="1016150"/>
              </a:xfrm>
            </p:grpSpPr>
            <p:sp>
              <p:nvSpPr>
                <p:cNvPr id="63" name="Rounded Rectangle 62"/>
                <p:cNvSpPr/>
                <p:nvPr/>
              </p:nvSpPr>
              <p:spPr>
                <a:xfrm>
                  <a:off x="284157" y="152161"/>
                  <a:ext cx="4267200" cy="915120"/>
                </a:xfrm>
                <a:prstGeom prst="round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Consolidates results of studies and try to reconcile regulatory solutions</a:t>
                  </a:r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Rounded Rectangle 4"/>
                <p:cNvSpPr/>
                <p:nvPr/>
              </p:nvSpPr>
              <p:spPr>
                <a:xfrm>
                  <a:off x="349472" y="51131"/>
                  <a:ext cx="4177856" cy="82577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61290" tIns="0" rIns="161290" bIns="0" numCol="1" spcCol="1270" anchor="ctr" anchorCtr="0">
                  <a:noAutofit/>
                </a:bodyPr>
                <a:lstStyle/>
                <a:p>
                  <a:pPr defTabSz="1377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GB" sz="3100"/>
                </a:p>
              </p:txBody>
            </p:sp>
          </p:grpSp>
          <p:sp>
            <p:nvSpPr>
              <p:cNvPr id="58" name="7-Point Star 57"/>
              <p:cNvSpPr/>
              <p:nvPr/>
            </p:nvSpPr>
            <p:spPr>
              <a:xfrm>
                <a:off x="2252230" y="4098763"/>
                <a:ext cx="217310" cy="181252"/>
              </a:xfrm>
              <a:prstGeom prst="star7">
                <a:avLst/>
              </a:prstGeom>
              <a:solidFill>
                <a:srgbClr val="9900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2491875" y="3870268"/>
                <a:ext cx="1724114" cy="573636"/>
                <a:chOff x="0" y="496"/>
                <a:chExt cx="2438400" cy="1934765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0" y="496"/>
                  <a:ext cx="2438400" cy="1934765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2" name="Rounded Rectangle 4"/>
                <p:cNvSpPr/>
                <p:nvPr/>
              </p:nvSpPr>
              <p:spPr>
                <a:xfrm>
                  <a:off x="94446" y="278459"/>
                  <a:ext cx="2249506" cy="1413342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28600" tIns="114300" rIns="228600" bIns="114300" numCol="1" spcCol="1270" anchor="ctr" anchorCtr="0">
                  <a:noAutofit/>
                </a:bodyPr>
                <a:lstStyle/>
                <a:p>
                  <a:pPr algn="ctr" defTabSz="2667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200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CPM-2</a:t>
                  </a:r>
                  <a:endParaRPr lang="en-GB" sz="2200" b="1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60" name="Up Arrow 59"/>
              <p:cNvSpPr/>
              <p:nvPr/>
            </p:nvSpPr>
            <p:spPr>
              <a:xfrm rot="10800000">
                <a:off x="3229752" y="4467560"/>
                <a:ext cx="248355" cy="302617"/>
              </a:xfrm>
              <a:prstGeom prst="upArrow">
                <a:avLst>
                  <a:gd name="adj1" fmla="val 50000"/>
                  <a:gd name="adj2" fmla="val 35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56" name="Up Arrow 55"/>
            <p:cNvSpPr/>
            <p:nvPr/>
          </p:nvSpPr>
          <p:spPr>
            <a:xfrm rot="5400000">
              <a:off x="4387712" y="3955630"/>
              <a:ext cx="235912" cy="419214"/>
            </a:xfrm>
            <a:prstGeom prst="up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>
                    <a:lumMod val="60000"/>
                    <a:lumOff val="40000"/>
                  </a:schemeClr>
                </a:gs>
                <a:gs pos="52000">
                  <a:srgbClr val="0066FF"/>
                </a:gs>
                <a:gs pos="6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65" name="Group 64"/>
          <p:cNvGrpSpPr/>
          <p:nvPr/>
        </p:nvGrpSpPr>
        <p:grpSpPr>
          <a:xfrm>
            <a:off x="83716" y="4572092"/>
            <a:ext cx="8439133" cy="888221"/>
            <a:chOff x="2208802" y="4564175"/>
            <a:chExt cx="6668227" cy="888221"/>
          </a:xfrm>
        </p:grpSpPr>
        <p:grpSp>
          <p:nvGrpSpPr>
            <p:cNvPr id="66" name="Group 65"/>
            <p:cNvGrpSpPr/>
            <p:nvPr/>
          </p:nvGrpSpPr>
          <p:grpSpPr>
            <a:xfrm>
              <a:off x="4585691" y="4564175"/>
              <a:ext cx="4291338" cy="888221"/>
              <a:chOff x="235990" y="51131"/>
              <a:chExt cx="4291338" cy="101615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235990" y="152161"/>
                <a:ext cx="4222528" cy="9151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Allocation/identification of bands, regulations 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/>
              </a:p>
            </p:txBody>
          </p:sp>
          <p:sp>
            <p:nvSpPr>
              <p:cNvPr id="73" name="Rounded Rectangle 4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3100"/>
              </a:p>
            </p:txBody>
          </p:sp>
        </p:grpSp>
        <p:sp>
          <p:nvSpPr>
            <p:cNvPr id="67" name="7-Point Star 66"/>
            <p:cNvSpPr/>
            <p:nvPr/>
          </p:nvSpPr>
          <p:spPr>
            <a:xfrm>
              <a:off x="2208802" y="5043948"/>
              <a:ext cx="217337" cy="148955"/>
            </a:xfrm>
            <a:prstGeom prst="star7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2471938" y="4796446"/>
              <a:ext cx="1724114" cy="573636"/>
              <a:chOff x="0" y="496"/>
              <a:chExt cx="2438400" cy="1934765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70" name="Rounded Rectangle 69"/>
              <p:cNvSpPr/>
              <p:nvPr/>
            </p:nvSpPr>
            <p:spPr>
              <a:xfrm>
                <a:off x="0" y="496"/>
                <a:ext cx="2438400" cy="1934765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1" name="Rounded Rectangle 4"/>
              <p:cNvSpPr/>
              <p:nvPr/>
            </p:nvSpPr>
            <p:spPr>
              <a:xfrm>
                <a:off x="94446" y="278459"/>
                <a:ext cx="2249506" cy="141334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0" tIns="114300" rIns="228600" bIns="114300" numCol="1" spcCol="1270" anchor="ctr" anchorCtr="0">
                <a:noAutofit/>
              </a:bodyPr>
              <a:lstStyle/>
              <a:p>
                <a:pPr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</a:rPr>
                  <a:t>WRC-n+1</a:t>
                </a:r>
                <a:endParaRPr lang="en-GB" sz="22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9" name="Up Arrow 68"/>
            <p:cNvSpPr/>
            <p:nvPr/>
          </p:nvSpPr>
          <p:spPr>
            <a:xfrm rot="5400000">
              <a:off x="4289496" y="4908219"/>
              <a:ext cx="235912" cy="333457"/>
            </a:xfrm>
            <a:prstGeom prst="upArrow">
              <a:avLst>
                <a:gd name="adj1" fmla="val 50000"/>
                <a:gd name="adj2" fmla="val 3500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>
                    <a:lumMod val="60000"/>
                    <a:lumOff val="40000"/>
                  </a:schemeClr>
                </a:gs>
                <a:gs pos="52000">
                  <a:srgbClr val="0066FF"/>
                </a:gs>
                <a:gs pos="6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74" name="Down Arrow 73"/>
          <p:cNvSpPr/>
          <p:nvPr/>
        </p:nvSpPr>
        <p:spPr>
          <a:xfrm>
            <a:off x="8405417" y="1164844"/>
            <a:ext cx="749878" cy="4348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4 years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297DCF87588B642B2688C819F75E362" ma:contentTypeVersion="2" ma:contentTypeDescription="Crear nuevo documento." ma:contentTypeScope="" ma:versionID="c95cd6afee22374a09c9ae578f21b0b6">
  <xsd:schema xmlns:xsd="http://www.w3.org/2001/XMLSchema" xmlns:xs="http://www.w3.org/2001/XMLSchema" xmlns:p="http://schemas.microsoft.com/office/2006/metadata/properties" xmlns:ns1="http://schemas.microsoft.com/sharepoint/v3" xmlns:ns2="e1459bcb-a4d1-405c-b632-788a7b67bd74" targetNamespace="http://schemas.microsoft.com/office/2006/metadata/properties" ma:root="true" ma:fieldsID="a5726639a7bfddc82ddb275c5c18da3c" ns1:_="" ns2:_="">
    <xsd:import namespace="http://schemas.microsoft.com/sharepoint/v3"/>
    <xsd:import namespace="e1459bcb-a4d1-405c-b632-788a7b67bd7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59bcb-a4d1-405c-b632-788a7b67bd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69BE26-4DBE-41FF-A231-5A9767494706}"/>
</file>

<file path=customXml/itemProps2.xml><?xml version="1.0" encoding="utf-8"?>
<ds:datastoreItem xmlns:ds="http://schemas.openxmlformats.org/officeDocument/2006/customXml" ds:itemID="{ADCBB6CF-483E-4FE5-8838-345CD51B6CB1}"/>
</file>

<file path=customXml/itemProps3.xml><?xml version="1.0" encoding="utf-8"?>
<ds:datastoreItem xmlns:ds="http://schemas.openxmlformats.org/officeDocument/2006/customXml" ds:itemID="{2F9F521A-4716-4F5A-A1E6-D65B0773D9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19583</TotalTime>
  <Words>1109</Words>
  <Application>Microsoft Office PowerPoint</Application>
  <PresentationFormat>Presentación en pantalla (4:3)</PresentationFormat>
  <Paragraphs>126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Modern No. 20</vt:lpstr>
      <vt:lpstr>Segoe</vt:lpstr>
      <vt:lpstr>Verdana</vt:lpstr>
      <vt:lpstr>Wingdings</vt:lpstr>
      <vt:lpstr>Office Theme</vt:lpstr>
      <vt:lpstr>The ITU Radio Regulations and its key role in global spectrum harmonization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Natalia Silva</cp:lastModifiedBy>
  <cp:revision>352</cp:revision>
  <cp:lastPrinted>2016-09-09T12:24:50Z</cp:lastPrinted>
  <dcterms:created xsi:type="dcterms:W3CDTF">2016-01-11T04:07:16Z</dcterms:created>
  <dcterms:modified xsi:type="dcterms:W3CDTF">2017-09-07T15:13:02Z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0x010100C297DCF87588B642B2688C819F75E362</vt:lpwstr>
  </property>
</Properties>
</file>